
<file path=[Content_Types].xml><?xml version="1.0" encoding="utf-8"?>
<Types xmlns="http://schemas.openxmlformats.org/package/2006/content-types">
  <Default Extension="crdownload"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70" r:id="rId6"/>
    <p:sldId id="260" r:id="rId7"/>
    <p:sldId id="262" r:id="rId8"/>
    <p:sldId id="263" r:id="rId9"/>
    <p:sldId id="264" r:id="rId10"/>
    <p:sldId id="271" r:id="rId11"/>
    <p:sldId id="265" r:id="rId12"/>
    <p:sldId id="266" r:id="rId13"/>
    <p:sldId id="267" r:id="rId14"/>
    <p:sldId id="269" r:id="rId15"/>
    <p:sldId id="268" r:id="rId16"/>
    <p:sldId id="273" r:id="rId17"/>
    <p:sldId id="272" r:id="rId18"/>
    <p:sldId id="275" r:id="rId19"/>
    <p:sldId id="274" r:id="rId20"/>
    <p:sldId id="276" r:id="rId21"/>
    <p:sldId id="277" r:id="rId22"/>
    <p:sldId id="278"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4" autoAdjust="0"/>
    <p:restoredTop sz="94660"/>
  </p:normalViewPr>
  <p:slideViewPr>
    <p:cSldViewPr snapToGrid="0">
      <p:cViewPr varScale="1">
        <p:scale>
          <a:sx n="90" d="100"/>
          <a:sy n="90" d="100"/>
        </p:scale>
        <p:origin x="1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37A8F85-2955-457F-959E-D5AB5994F685}" type="datetimeFigureOut">
              <a:rPr lang="en-US" smtClean="0"/>
              <a:t>6/7/2021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96186A4-F1DD-45AC-ADE9-2FE963828D07}" type="slidenum">
              <a:rPr lang="en-US" smtClean="0"/>
              <a:t>‹#›</a:t>
            </a:fld>
            <a:endParaRPr lang="en-US"/>
          </a:p>
        </p:txBody>
      </p:sp>
    </p:spTree>
    <p:extLst>
      <p:ext uri="{BB962C8B-B14F-4D97-AF65-F5344CB8AC3E}">
        <p14:creationId xmlns:p14="http://schemas.microsoft.com/office/powerpoint/2010/main" val="158129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years, as part of my new member orientation at Launch Pad, I have been telling job seekers they may not realize it but they have all crossed over into a parallel universe that is not governed by logic. Sometimes they have the best resume, they answered every question correctly, yet here they sit while someone with a fraction of their qualifications got the job that should have been theirs. Today, I’m going to take a deeper dive into that phenomenon, and we’ll compare your parallel universe to Dorothy’s as she travels through the Land of Oz. </a:t>
            </a:r>
          </a:p>
        </p:txBody>
      </p:sp>
      <p:sp>
        <p:nvSpPr>
          <p:cNvPr id="4" name="Slide Number Placeholder 3"/>
          <p:cNvSpPr>
            <a:spLocks noGrp="1"/>
          </p:cNvSpPr>
          <p:nvPr>
            <p:ph type="sldNum" sz="quarter" idx="5"/>
          </p:nvPr>
        </p:nvSpPr>
        <p:spPr/>
        <p:txBody>
          <a:bodyPr/>
          <a:lstStyle/>
          <a:p>
            <a:fld id="{E96186A4-F1DD-45AC-ADE9-2FE963828D07}" type="slidenum">
              <a:rPr lang="en-US" smtClean="0"/>
              <a:t>1</a:t>
            </a:fld>
            <a:endParaRPr lang="en-US"/>
          </a:p>
        </p:txBody>
      </p:sp>
    </p:spTree>
    <p:extLst>
      <p:ext uri="{BB962C8B-B14F-4D97-AF65-F5344CB8AC3E}">
        <p14:creationId xmlns:p14="http://schemas.microsoft.com/office/powerpoint/2010/main" val="1315764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10</a:t>
            </a:fld>
            <a:endParaRPr lang="en-US"/>
          </a:p>
        </p:txBody>
      </p:sp>
    </p:spTree>
    <p:extLst>
      <p:ext uri="{BB962C8B-B14F-4D97-AF65-F5344CB8AC3E}">
        <p14:creationId xmlns:p14="http://schemas.microsoft.com/office/powerpoint/2010/main" val="17040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11</a:t>
            </a:fld>
            <a:endParaRPr lang="en-US"/>
          </a:p>
        </p:txBody>
      </p:sp>
    </p:spTree>
    <p:extLst>
      <p:ext uri="{BB962C8B-B14F-4D97-AF65-F5344CB8AC3E}">
        <p14:creationId xmlns:p14="http://schemas.microsoft.com/office/powerpoint/2010/main" val="1953011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12</a:t>
            </a:fld>
            <a:endParaRPr lang="en-US"/>
          </a:p>
        </p:txBody>
      </p:sp>
    </p:spTree>
    <p:extLst>
      <p:ext uri="{BB962C8B-B14F-4D97-AF65-F5344CB8AC3E}">
        <p14:creationId xmlns:p14="http://schemas.microsoft.com/office/powerpoint/2010/main" val="379949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13</a:t>
            </a:fld>
            <a:endParaRPr lang="en-US"/>
          </a:p>
        </p:txBody>
      </p:sp>
    </p:spTree>
    <p:extLst>
      <p:ext uri="{BB962C8B-B14F-4D97-AF65-F5344CB8AC3E}">
        <p14:creationId xmlns:p14="http://schemas.microsoft.com/office/powerpoint/2010/main" val="427017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goal of I will be employed by July 4 is not necessarily achievable because it is not within your control. But you could say you will apply for 20 jobs between now and July 4. </a:t>
            </a:r>
          </a:p>
        </p:txBody>
      </p:sp>
      <p:sp>
        <p:nvSpPr>
          <p:cNvPr id="4" name="Slide Number Placeholder 3"/>
          <p:cNvSpPr>
            <a:spLocks noGrp="1"/>
          </p:cNvSpPr>
          <p:nvPr>
            <p:ph type="sldNum" sz="quarter" idx="5"/>
          </p:nvPr>
        </p:nvSpPr>
        <p:spPr/>
        <p:txBody>
          <a:bodyPr/>
          <a:lstStyle/>
          <a:p>
            <a:fld id="{E96186A4-F1DD-45AC-ADE9-2FE963828D07}" type="slidenum">
              <a:rPr lang="en-US" smtClean="0"/>
              <a:t>14</a:t>
            </a:fld>
            <a:endParaRPr lang="en-US"/>
          </a:p>
        </p:txBody>
      </p:sp>
    </p:spTree>
    <p:extLst>
      <p:ext uri="{BB962C8B-B14F-4D97-AF65-F5344CB8AC3E}">
        <p14:creationId xmlns:p14="http://schemas.microsoft.com/office/powerpoint/2010/main" val="638872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about Woody and his </a:t>
            </a:r>
            <a:r>
              <a:rPr lang="en-US" dirty="0" err="1"/>
              <a:t>uhs</a:t>
            </a:r>
            <a:r>
              <a:rPr lang="en-US" dirty="0"/>
              <a:t> and ums on </a:t>
            </a:r>
            <a:r>
              <a:rPr lang="en-US" dirty="0" err="1"/>
              <a:t>BigInterview</a:t>
            </a:r>
            <a:r>
              <a:rPr lang="en-US" dirty="0"/>
              <a:t>, led to his joining Toastmasters.  Emphasize how important it is that people be active in the organizations or at least be participatory during the meetings. </a:t>
            </a:r>
          </a:p>
        </p:txBody>
      </p:sp>
      <p:sp>
        <p:nvSpPr>
          <p:cNvPr id="4" name="Slide Number Placeholder 3"/>
          <p:cNvSpPr>
            <a:spLocks noGrp="1"/>
          </p:cNvSpPr>
          <p:nvPr>
            <p:ph type="sldNum" sz="quarter" idx="5"/>
          </p:nvPr>
        </p:nvSpPr>
        <p:spPr/>
        <p:txBody>
          <a:bodyPr/>
          <a:lstStyle/>
          <a:p>
            <a:fld id="{E96186A4-F1DD-45AC-ADE9-2FE963828D07}" type="slidenum">
              <a:rPr lang="en-US" smtClean="0"/>
              <a:t>15</a:t>
            </a:fld>
            <a:endParaRPr lang="en-US"/>
          </a:p>
        </p:txBody>
      </p:sp>
    </p:spTree>
    <p:extLst>
      <p:ext uri="{BB962C8B-B14F-4D97-AF65-F5344CB8AC3E}">
        <p14:creationId xmlns:p14="http://schemas.microsoft.com/office/powerpoint/2010/main" val="125107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16</a:t>
            </a:fld>
            <a:endParaRPr lang="en-US"/>
          </a:p>
        </p:txBody>
      </p:sp>
    </p:spTree>
    <p:extLst>
      <p:ext uri="{BB962C8B-B14F-4D97-AF65-F5344CB8AC3E}">
        <p14:creationId xmlns:p14="http://schemas.microsoft.com/office/powerpoint/2010/main" val="807828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17</a:t>
            </a:fld>
            <a:endParaRPr lang="en-US"/>
          </a:p>
        </p:txBody>
      </p:sp>
    </p:spTree>
    <p:extLst>
      <p:ext uri="{BB962C8B-B14F-4D97-AF65-F5344CB8AC3E}">
        <p14:creationId xmlns:p14="http://schemas.microsoft.com/office/powerpoint/2010/main" val="1520137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18</a:t>
            </a:fld>
            <a:endParaRPr lang="en-US"/>
          </a:p>
        </p:txBody>
      </p:sp>
    </p:spTree>
    <p:extLst>
      <p:ext uri="{BB962C8B-B14F-4D97-AF65-F5344CB8AC3E}">
        <p14:creationId xmlns:p14="http://schemas.microsoft.com/office/powerpoint/2010/main" val="404707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19</a:t>
            </a:fld>
            <a:endParaRPr lang="en-US"/>
          </a:p>
        </p:txBody>
      </p:sp>
    </p:spTree>
    <p:extLst>
      <p:ext uri="{BB962C8B-B14F-4D97-AF65-F5344CB8AC3E}">
        <p14:creationId xmlns:p14="http://schemas.microsoft.com/office/powerpoint/2010/main" val="90630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6186A4-F1DD-45AC-ADE9-2FE963828D07}" type="slidenum">
              <a:rPr lang="en-US" smtClean="0"/>
              <a:t>2</a:t>
            </a:fld>
            <a:endParaRPr lang="en-US"/>
          </a:p>
        </p:txBody>
      </p:sp>
    </p:spTree>
    <p:extLst>
      <p:ext uri="{BB962C8B-B14F-4D97-AF65-F5344CB8AC3E}">
        <p14:creationId xmlns:p14="http://schemas.microsoft.com/office/powerpoint/2010/main" val="2972120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story of David Clune and/or Ken </a:t>
            </a:r>
            <a:r>
              <a:rPr lang="en-US" dirty="0" err="1"/>
              <a:t>Koldan</a:t>
            </a:r>
            <a:r>
              <a:rPr lang="en-US"/>
              <a:t>.</a:t>
            </a:r>
            <a:endParaRPr lang="en-US" dirty="0"/>
          </a:p>
        </p:txBody>
      </p:sp>
      <p:sp>
        <p:nvSpPr>
          <p:cNvPr id="4" name="Slide Number Placeholder 3"/>
          <p:cNvSpPr>
            <a:spLocks noGrp="1"/>
          </p:cNvSpPr>
          <p:nvPr>
            <p:ph type="sldNum" sz="quarter" idx="5"/>
          </p:nvPr>
        </p:nvSpPr>
        <p:spPr/>
        <p:txBody>
          <a:bodyPr/>
          <a:lstStyle/>
          <a:p>
            <a:fld id="{E96186A4-F1DD-45AC-ADE9-2FE963828D07}" type="slidenum">
              <a:rPr lang="en-US" smtClean="0"/>
              <a:t>20</a:t>
            </a:fld>
            <a:endParaRPr lang="en-US"/>
          </a:p>
        </p:txBody>
      </p:sp>
    </p:spTree>
    <p:extLst>
      <p:ext uri="{BB962C8B-B14F-4D97-AF65-F5344CB8AC3E}">
        <p14:creationId xmlns:p14="http://schemas.microsoft.com/office/powerpoint/2010/main" val="77622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21</a:t>
            </a:fld>
            <a:endParaRPr lang="en-US"/>
          </a:p>
        </p:txBody>
      </p:sp>
    </p:spTree>
    <p:extLst>
      <p:ext uri="{BB962C8B-B14F-4D97-AF65-F5344CB8AC3E}">
        <p14:creationId xmlns:p14="http://schemas.microsoft.com/office/powerpoint/2010/main" val="1996935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22</a:t>
            </a:fld>
            <a:endParaRPr lang="en-US"/>
          </a:p>
        </p:txBody>
      </p:sp>
    </p:spTree>
    <p:extLst>
      <p:ext uri="{BB962C8B-B14F-4D97-AF65-F5344CB8AC3E}">
        <p14:creationId xmlns:p14="http://schemas.microsoft.com/office/powerpoint/2010/main" val="382342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a logical life, </a:t>
            </a:r>
            <a:r>
              <a:rPr lang="en-US" b="1" dirty="0"/>
              <a:t>you have control </a:t>
            </a:r>
            <a:r>
              <a:rPr lang="en-US" dirty="0"/>
              <a:t>over the actions which also gives you control over the outcome.</a:t>
            </a:r>
          </a:p>
        </p:txBody>
      </p:sp>
      <p:sp>
        <p:nvSpPr>
          <p:cNvPr id="4" name="Slide Number Placeholder 3"/>
          <p:cNvSpPr>
            <a:spLocks noGrp="1"/>
          </p:cNvSpPr>
          <p:nvPr>
            <p:ph type="sldNum" sz="quarter" idx="5"/>
          </p:nvPr>
        </p:nvSpPr>
        <p:spPr/>
        <p:txBody>
          <a:bodyPr/>
          <a:lstStyle/>
          <a:p>
            <a:fld id="{E96186A4-F1DD-45AC-ADE9-2FE963828D07}" type="slidenum">
              <a:rPr lang="en-US" smtClean="0"/>
              <a:t>3</a:t>
            </a:fld>
            <a:endParaRPr lang="en-US"/>
          </a:p>
        </p:txBody>
      </p:sp>
    </p:spTree>
    <p:extLst>
      <p:ext uri="{BB962C8B-B14F-4D97-AF65-F5344CB8AC3E}">
        <p14:creationId xmlns:p14="http://schemas.microsoft.com/office/powerpoint/2010/main" val="333869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disruption is not the good kind. It’s change over which you have </a:t>
            </a:r>
            <a:r>
              <a:rPr lang="en-US" b="1" dirty="0"/>
              <a:t>no control </a:t>
            </a:r>
            <a:r>
              <a:rPr lang="en-US" dirty="0"/>
              <a:t>that has a major impact on your life.</a:t>
            </a:r>
          </a:p>
          <a:p>
            <a:r>
              <a:rPr lang="en-US" dirty="0"/>
              <a:t>With PIP, tell story of woman who asked if her PIP was preliminary to termination and if so, what had she done to warrant that. Her  manager assured her that was not the case. They wanted her to take some training because they wanted her to more into a more responsible position. A few days later, she was let go. </a:t>
            </a:r>
          </a:p>
        </p:txBody>
      </p:sp>
      <p:sp>
        <p:nvSpPr>
          <p:cNvPr id="4" name="Slide Number Placeholder 3"/>
          <p:cNvSpPr>
            <a:spLocks noGrp="1"/>
          </p:cNvSpPr>
          <p:nvPr>
            <p:ph type="sldNum" sz="quarter" idx="5"/>
          </p:nvPr>
        </p:nvSpPr>
        <p:spPr/>
        <p:txBody>
          <a:bodyPr/>
          <a:lstStyle/>
          <a:p>
            <a:fld id="{E96186A4-F1DD-45AC-ADE9-2FE963828D07}" type="slidenum">
              <a:rPr lang="en-US" smtClean="0"/>
              <a:t>4</a:t>
            </a:fld>
            <a:endParaRPr lang="en-US"/>
          </a:p>
        </p:txBody>
      </p:sp>
    </p:spTree>
    <p:extLst>
      <p:ext uri="{BB962C8B-B14F-4D97-AF65-F5344CB8AC3E}">
        <p14:creationId xmlns:p14="http://schemas.microsoft.com/office/powerpoint/2010/main" val="367937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5</a:t>
            </a:fld>
            <a:endParaRPr lang="en-US"/>
          </a:p>
        </p:txBody>
      </p:sp>
    </p:spTree>
    <p:extLst>
      <p:ext uri="{BB962C8B-B14F-4D97-AF65-F5344CB8AC3E}">
        <p14:creationId xmlns:p14="http://schemas.microsoft.com/office/powerpoint/2010/main" val="201821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6</a:t>
            </a:fld>
            <a:endParaRPr lang="en-US"/>
          </a:p>
        </p:txBody>
      </p:sp>
    </p:spTree>
    <p:extLst>
      <p:ext uri="{BB962C8B-B14F-4D97-AF65-F5344CB8AC3E}">
        <p14:creationId xmlns:p14="http://schemas.microsoft.com/office/powerpoint/2010/main" val="237169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7</a:t>
            </a:fld>
            <a:endParaRPr lang="en-US"/>
          </a:p>
        </p:txBody>
      </p:sp>
    </p:spTree>
    <p:extLst>
      <p:ext uri="{BB962C8B-B14F-4D97-AF65-F5344CB8AC3E}">
        <p14:creationId xmlns:p14="http://schemas.microsoft.com/office/powerpoint/2010/main" val="178317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8</a:t>
            </a:fld>
            <a:endParaRPr lang="en-US"/>
          </a:p>
        </p:txBody>
      </p:sp>
    </p:spTree>
    <p:extLst>
      <p:ext uri="{BB962C8B-B14F-4D97-AF65-F5344CB8AC3E}">
        <p14:creationId xmlns:p14="http://schemas.microsoft.com/office/powerpoint/2010/main" val="1892559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6186A4-F1DD-45AC-ADE9-2FE963828D07}" type="slidenum">
              <a:rPr lang="en-US" smtClean="0"/>
              <a:t>9</a:t>
            </a:fld>
            <a:endParaRPr lang="en-US"/>
          </a:p>
        </p:txBody>
      </p:sp>
    </p:spTree>
    <p:extLst>
      <p:ext uri="{BB962C8B-B14F-4D97-AF65-F5344CB8AC3E}">
        <p14:creationId xmlns:p14="http://schemas.microsoft.com/office/powerpoint/2010/main" val="291720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EE35-D498-4F69-898C-76A58FF206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34E6A-DF3D-4FDD-AAE3-72F49E6D3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281FB9-5556-42D4-9EB2-031C594C1C86}"/>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5" name="Footer Placeholder 4">
            <a:extLst>
              <a:ext uri="{FF2B5EF4-FFF2-40B4-BE49-F238E27FC236}">
                <a16:creationId xmlns:a16="http://schemas.microsoft.com/office/drawing/2014/main" id="{9301F108-E2E2-4D4F-A6C1-B3BBE87C53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9715C-80AF-42AE-AAF3-124152C29EEB}"/>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210594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34AE-464D-4BBF-847E-D80D9B0964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8CA18D-B111-4B92-BBDD-271C983FB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F0205-E1B1-4BD0-BD03-4A3D7856031C}"/>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5" name="Footer Placeholder 4">
            <a:extLst>
              <a:ext uri="{FF2B5EF4-FFF2-40B4-BE49-F238E27FC236}">
                <a16:creationId xmlns:a16="http://schemas.microsoft.com/office/drawing/2014/main" id="{A7E38820-4ADA-4FFB-B3C9-82074322D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14007-88FD-4A19-A190-7BABCA8D4B5D}"/>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206577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793FED-90F5-45ED-AF09-656A39A0CD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4678A1-3A55-4EA7-A769-76162B7CFF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2A648-12E4-4B4B-AA1F-CE80C74FD2B6}"/>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5" name="Footer Placeholder 4">
            <a:extLst>
              <a:ext uri="{FF2B5EF4-FFF2-40B4-BE49-F238E27FC236}">
                <a16:creationId xmlns:a16="http://schemas.microsoft.com/office/drawing/2014/main" id="{249EAB45-C1CA-4D5F-879A-067A96651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45254-9835-46AE-954A-A89F627BB8C8}"/>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418306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DFB9-FAFB-4DBE-91A0-7E00E32CD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ECDAA3-4C16-40B0-A99E-51FACADF23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B53AF-26E4-4470-B02E-FD26526D2828}"/>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5" name="Footer Placeholder 4">
            <a:extLst>
              <a:ext uri="{FF2B5EF4-FFF2-40B4-BE49-F238E27FC236}">
                <a16:creationId xmlns:a16="http://schemas.microsoft.com/office/drawing/2014/main" id="{FFAE7DE0-854A-4B13-A85E-2DDA38C36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67157-A2C1-47B9-888B-35A8C50BCC05}"/>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304348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402A-DE85-4922-8C9D-5334F30F56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4EE427-4FC5-4B4D-B0A8-2B56E10A9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EA207E-B75A-4504-8276-12EBF3B93604}"/>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5" name="Footer Placeholder 4">
            <a:extLst>
              <a:ext uri="{FF2B5EF4-FFF2-40B4-BE49-F238E27FC236}">
                <a16:creationId xmlns:a16="http://schemas.microsoft.com/office/drawing/2014/main" id="{1FAABC31-E7D9-4FDC-B62A-CB459DC52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E37C5-506E-4CD3-9C88-0D3A0E75DBB3}"/>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1052055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8EDA-D71D-4415-BF18-7AB34FCF9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959B47-4B57-44F4-AA02-BD8C5CFAB0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993DD7-616C-4B2E-A81E-072A644ED3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48B6F0-52CE-4BBB-B677-40B4F2561BDE}"/>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6" name="Footer Placeholder 5">
            <a:extLst>
              <a:ext uri="{FF2B5EF4-FFF2-40B4-BE49-F238E27FC236}">
                <a16:creationId xmlns:a16="http://schemas.microsoft.com/office/drawing/2014/main" id="{0A1D1B48-D661-4C4D-A8DF-D023BBEE6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FA20A-7494-4B95-ADE4-C117B0872AAF}"/>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330493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F2B3-E0F7-426A-BDD4-CF42DF0AF5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EAA1ED-A5A1-4C40-8497-090A62578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2624A3-2A24-4F3C-B1AA-8290FEB1DB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F224AA-EEA8-43C4-A4CD-E41F06BFB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C0BE40-DC20-4BF6-B1B9-D8963AAB99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D0F4E4-ADB7-4219-B1E8-799980640171}"/>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8" name="Footer Placeholder 7">
            <a:extLst>
              <a:ext uri="{FF2B5EF4-FFF2-40B4-BE49-F238E27FC236}">
                <a16:creationId xmlns:a16="http://schemas.microsoft.com/office/drawing/2014/main" id="{6816FC2E-A526-4EE8-ACE6-56B271968D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1E4555-CEA5-40EB-8562-08ED789DA16F}"/>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244358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A423-6913-4535-9DA6-66FC15D163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B274B9-9EDC-4119-B74B-D88174A95C8F}"/>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4" name="Footer Placeholder 3">
            <a:extLst>
              <a:ext uri="{FF2B5EF4-FFF2-40B4-BE49-F238E27FC236}">
                <a16:creationId xmlns:a16="http://schemas.microsoft.com/office/drawing/2014/main" id="{72ED1D38-62FA-471C-87CE-4B534D78C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28944D-32B0-48C9-AAD0-DCC4B0792681}"/>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293380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C24024-8BEC-4916-A1C5-82B37C92160A}"/>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3" name="Footer Placeholder 2">
            <a:extLst>
              <a:ext uri="{FF2B5EF4-FFF2-40B4-BE49-F238E27FC236}">
                <a16:creationId xmlns:a16="http://schemas.microsoft.com/office/drawing/2014/main" id="{E32EEC26-C6F3-46F0-99C0-70FBB76F19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FD0EA1-06B5-4107-A971-E816A80B4ACC}"/>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234728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702E-BA9F-4BD8-B69E-B3BF7BB73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660BE8-B77E-4884-A203-3F477E75C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579F5B-D2CC-4D50-A3C6-4A0BD499A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545F5-D1BC-40A8-82C0-12F759085C58}"/>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6" name="Footer Placeholder 5">
            <a:extLst>
              <a:ext uri="{FF2B5EF4-FFF2-40B4-BE49-F238E27FC236}">
                <a16:creationId xmlns:a16="http://schemas.microsoft.com/office/drawing/2014/main" id="{268AB7EC-876F-45A8-B601-165B82B0F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9BDE1-5C9D-47FA-AA34-875E1F510950}"/>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47400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307EB-E3E8-4D30-AFDD-BA5AA01F04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6CD8A-9E97-4AA5-9830-571817E2B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22C66C-4263-4EDE-A278-4AAEA3491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B17707-5273-4D32-9534-6494C8717483}"/>
              </a:ext>
            </a:extLst>
          </p:cNvPr>
          <p:cNvSpPr>
            <a:spLocks noGrp="1"/>
          </p:cNvSpPr>
          <p:nvPr>
            <p:ph type="dt" sz="half" idx="10"/>
          </p:nvPr>
        </p:nvSpPr>
        <p:spPr/>
        <p:txBody>
          <a:bodyPr/>
          <a:lstStyle/>
          <a:p>
            <a:fld id="{299C1566-30A0-48B5-994A-BAA282C867BA}" type="datetimeFigureOut">
              <a:rPr lang="en-US" smtClean="0"/>
              <a:t>6/7/2021</a:t>
            </a:fld>
            <a:endParaRPr lang="en-US"/>
          </a:p>
        </p:txBody>
      </p:sp>
      <p:sp>
        <p:nvSpPr>
          <p:cNvPr id="6" name="Footer Placeholder 5">
            <a:extLst>
              <a:ext uri="{FF2B5EF4-FFF2-40B4-BE49-F238E27FC236}">
                <a16:creationId xmlns:a16="http://schemas.microsoft.com/office/drawing/2014/main" id="{9C163B1C-C0B6-4FDF-B531-154CB8938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3EB7E-30B2-4CB4-84A1-857335562FB1}"/>
              </a:ext>
            </a:extLst>
          </p:cNvPr>
          <p:cNvSpPr>
            <a:spLocks noGrp="1"/>
          </p:cNvSpPr>
          <p:nvPr>
            <p:ph type="sldNum" sz="quarter" idx="12"/>
          </p:nvPr>
        </p:nvSpPr>
        <p:spPr/>
        <p:txBody>
          <a:bodyPr/>
          <a:lstStyle/>
          <a:p>
            <a:fld id="{ACB583AF-4F15-464A-B30A-897460A45278}" type="slidenum">
              <a:rPr lang="en-US" smtClean="0"/>
              <a:t>‹#›</a:t>
            </a:fld>
            <a:endParaRPr lang="en-US"/>
          </a:p>
        </p:txBody>
      </p:sp>
    </p:spTree>
    <p:extLst>
      <p:ext uri="{BB962C8B-B14F-4D97-AF65-F5344CB8AC3E}">
        <p14:creationId xmlns:p14="http://schemas.microsoft.com/office/powerpoint/2010/main" val="294757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98AF5C-2FAD-4AA1-81FE-ECCE82496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CF0309-BEFA-4898-A38C-5F3E1E6433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E5100-7B62-49F9-8A79-4EC897E3B4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C1566-30A0-48B5-994A-BAA282C867BA}" type="datetimeFigureOut">
              <a:rPr lang="en-US" smtClean="0"/>
              <a:t>6/7/2021</a:t>
            </a:fld>
            <a:endParaRPr lang="en-US"/>
          </a:p>
        </p:txBody>
      </p:sp>
      <p:sp>
        <p:nvSpPr>
          <p:cNvPr id="5" name="Footer Placeholder 4">
            <a:extLst>
              <a:ext uri="{FF2B5EF4-FFF2-40B4-BE49-F238E27FC236}">
                <a16:creationId xmlns:a16="http://schemas.microsoft.com/office/drawing/2014/main" id="{0BFE664D-DDEA-41DD-B63C-AE3A1D4197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C584D-1267-4AAA-9A27-591CC3D90C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583AF-4F15-464A-B30A-897460A45278}" type="slidenum">
              <a:rPr lang="en-US" smtClean="0"/>
              <a:t>‹#›</a:t>
            </a:fld>
            <a:endParaRPr lang="en-US"/>
          </a:p>
        </p:txBody>
      </p:sp>
    </p:spTree>
    <p:extLst>
      <p:ext uri="{BB962C8B-B14F-4D97-AF65-F5344CB8AC3E}">
        <p14:creationId xmlns:p14="http://schemas.microsoft.com/office/powerpoint/2010/main" val="2773633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htxt.co.za/2013/11/13/read-the-playstation-4-manual-onlin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2016.igem.org/Giant_Jamboree/Schedul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ommons.wikimedia.org/wiki/File:SMART-goals.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kut.org/get-involve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volunteermatch.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pixabay.com/en/end-guy-cinema-strip-movie-theater-81222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crdownload"/><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4FAD-7C10-4187-95F6-7409AC586EAB}"/>
              </a:ext>
            </a:extLst>
          </p:cNvPr>
          <p:cNvSpPr>
            <a:spLocks noGrp="1"/>
          </p:cNvSpPr>
          <p:nvPr>
            <p:ph type="ctrTitle"/>
          </p:nvPr>
        </p:nvSpPr>
        <p:spPr>
          <a:xfrm>
            <a:off x="1524000" y="723014"/>
            <a:ext cx="9144000" cy="2786949"/>
          </a:xfrm>
        </p:spPr>
        <p:txBody>
          <a:bodyPr>
            <a:normAutofit/>
          </a:bodyPr>
          <a:lstStyle/>
          <a:p>
            <a:r>
              <a:rPr lang="en-US" sz="7300" b="1" dirty="0">
                <a:latin typeface="Chiller" panose="04020404031007020602" pitchFamily="82" charset="0"/>
              </a:rPr>
              <a:t>PARALLEL UNIVERSE:</a:t>
            </a:r>
            <a:br>
              <a:rPr lang="en-US" sz="7300" b="1" dirty="0">
                <a:latin typeface="Chiller" panose="04020404031007020602" pitchFamily="82" charset="0"/>
              </a:rPr>
            </a:br>
            <a:r>
              <a:rPr lang="en-US" sz="4400" dirty="0"/>
              <a:t>We’re not in Kansas anymore, Toto</a:t>
            </a:r>
            <a:br>
              <a:rPr lang="en-US" sz="4400" dirty="0"/>
            </a:br>
            <a:endParaRPr lang="en-US" sz="4400" dirty="0"/>
          </a:p>
        </p:txBody>
      </p:sp>
      <p:sp>
        <p:nvSpPr>
          <p:cNvPr id="3" name="Subtitle 2">
            <a:extLst>
              <a:ext uri="{FF2B5EF4-FFF2-40B4-BE49-F238E27FC236}">
                <a16:creationId xmlns:a16="http://schemas.microsoft.com/office/drawing/2014/main" id="{FECF1496-06D9-4111-96E3-A163D4E968CC}"/>
              </a:ext>
            </a:extLst>
          </p:cNvPr>
          <p:cNvSpPr>
            <a:spLocks noGrp="1"/>
          </p:cNvSpPr>
          <p:nvPr>
            <p:ph type="subTitle" idx="1"/>
          </p:nvPr>
        </p:nvSpPr>
        <p:spPr/>
        <p:txBody>
          <a:bodyPr/>
          <a:lstStyle/>
          <a:p>
            <a:r>
              <a:rPr lang="en-US" dirty="0">
                <a:latin typeface="Avenir Next LT Pro Light" panose="020B0304020202020204" pitchFamily="34" charset="0"/>
              </a:rPr>
              <a:t>Presented to Job Seekers Network</a:t>
            </a:r>
          </a:p>
          <a:p>
            <a:r>
              <a:rPr lang="en-US" dirty="0">
                <a:latin typeface="Avenir Next LT Pro Light" panose="020B0304020202020204" pitchFamily="34" charset="0"/>
              </a:rPr>
              <a:t>Monday, June 7, 2021</a:t>
            </a:r>
          </a:p>
          <a:p>
            <a:r>
              <a:rPr lang="en-US" dirty="0">
                <a:latin typeface="Avenir Next LT Pro Light" panose="020B0304020202020204" pitchFamily="34" charset="0"/>
              </a:rPr>
              <a:t>By Kathy Lansford</a:t>
            </a:r>
          </a:p>
        </p:txBody>
      </p:sp>
    </p:spTree>
    <p:extLst>
      <p:ext uri="{BB962C8B-B14F-4D97-AF65-F5344CB8AC3E}">
        <p14:creationId xmlns:p14="http://schemas.microsoft.com/office/powerpoint/2010/main" val="408480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0EF6-AD4D-45C4-AD8A-2BB9943084E8}"/>
              </a:ext>
            </a:extLst>
          </p:cNvPr>
          <p:cNvSpPr>
            <a:spLocks noGrp="1"/>
          </p:cNvSpPr>
          <p:nvPr>
            <p:ph type="title"/>
          </p:nvPr>
        </p:nvSpPr>
        <p:spPr/>
        <p:txBody>
          <a:bodyPr>
            <a:normAutofit/>
          </a:bodyPr>
          <a:lstStyle/>
          <a:p>
            <a:r>
              <a:rPr lang="en-US" sz="6000" b="1" dirty="0"/>
              <a:t>Confidence crisis</a:t>
            </a:r>
          </a:p>
        </p:txBody>
      </p:sp>
      <p:sp>
        <p:nvSpPr>
          <p:cNvPr id="3" name="Content Placeholder 2">
            <a:extLst>
              <a:ext uri="{FF2B5EF4-FFF2-40B4-BE49-F238E27FC236}">
                <a16:creationId xmlns:a16="http://schemas.microsoft.com/office/drawing/2014/main" id="{CFB52ABF-C90C-4B12-B2BE-F6D1B07D1E5C}"/>
              </a:ext>
            </a:extLst>
          </p:cNvPr>
          <p:cNvSpPr>
            <a:spLocks noGrp="1"/>
          </p:cNvSpPr>
          <p:nvPr>
            <p:ph idx="1"/>
          </p:nvPr>
        </p:nvSpPr>
        <p:spPr/>
        <p:txBody>
          <a:bodyPr>
            <a:normAutofit/>
          </a:bodyPr>
          <a:lstStyle/>
          <a:p>
            <a:pPr>
              <a:buFont typeface="Wingdings" panose="05000000000000000000" pitchFamily="2" charset="2"/>
              <a:buChar char="q"/>
            </a:pPr>
            <a:r>
              <a:rPr lang="en-US" sz="4000" dirty="0"/>
              <a:t> You: I’ll never find </a:t>
            </a:r>
          </a:p>
          <a:p>
            <a:pPr marL="0" indent="0">
              <a:buNone/>
            </a:pPr>
            <a:r>
              <a:rPr lang="en-US" sz="4000" dirty="0"/>
              <a:t>      another job.</a:t>
            </a:r>
          </a:p>
          <a:p>
            <a:pPr marL="0" indent="0">
              <a:buNone/>
            </a:pPr>
            <a:endParaRPr lang="en-US" sz="4000" dirty="0"/>
          </a:p>
          <a:p>
            <a:pPr marL="0" indent="0">
              <a:buNone/>
            </a:pPr>
            <a:endParaRPr lang="en-US" sz="4000" dirty="0"/>
          </a:p>
          <a:p>
            <a:pPr>
              <a:buFont typeface="Wingdings" panose="05000000000000000000" pitchFamily="2" charset="2"/>
              <a:buChar char="q"/>
            </a:pPr>
            <a:r>
              <a:rPr lang="en-US" sz="4000" dirty="0"/>
              <a:t> Dorothy: Toto, we will </a:t>
            </a:r>
          </a:p>
          <a:p>
            <a:pPr marL="0" indent="0">
              <a:buNone/>
            </a:pPr>
            <a:r>
              <a:rPr lang="en-US" sz="4000" dirty="0"/>
              <a:t>     never get out of Oz.</a:t>
            </a:r>
          </a:p>
          <a:p>
            <a:pPr marL="0" indent="0">
              <a:buNone/>
            </a:pPr>
            <a:endParaRPr lang="en-US" sz="4000" dirty="0"/>
          </a:p>
        </p:txBody>
      </p:sp>
      <p:pic>
        <p:nvPicPr>
          <p:cNvPr id="5" name="Picture 4" descr="A picture containing vector graphics, linedrawing&#10;&#10;Description automatically generated">
            <a:extLst>
              <a:ext uri="{FF2B5EF4-FFF2-40B4-BE49-F238E27FC236}">
                <a16:creationId xmlns:a16="http://schemas.microsoft.com/office/drawing/2014/main" id="{5DF8EC5A-18A0-4398-B808-7B1935469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78131"/>
            <a:ext cx="3300550" cy="2475412"/>
          </a:xfrm>
          <a:prstGeom prst="rect">
            <a:avLst/>
          </a:prstGeom>
        </p:spPr>
      </p:pic>
      <p:pic>
        <p:nvPicPr>
          <p:cNvPr id="7" name="Picture 6" descr="A picture containing indoor&#10;&#10;Description automatically generated">
            <a:extLst>
              <a:ext uri="{FF2B5EF4-FFF2-40B4-BE49-F238E27FC236}">
                <a16:creationId xmlns:a16="http://schemas.microsoft.com/office/drawing/2014/main" id="{096DE413-5186-4D3E-B26D-984275329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3564" y="4146505"/>
            <a:ext cx="3609703" cy="2030458"/>
          </a:xfrm>
          <a:prstGeom prst="rect">
            <a:avLst/>
          </a:prstGeom>
        </p:spPr>
      </p:pic>
    </p:spTree>
    <p:extLst>
      <p:ext uri="{BB962C8B-B14F-4D97-AF65-F5344CB8AC3E}">
        <p14:creationId xmlns:p14="http://schemas.microsoft.com/office/powerpoint/2010/main" val="131548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F3E5-6955-46C6-B496-D4F6568D5144}"/>
              </a:ext>
            </a:extLst>
          </p:cNvPr>
          <p:cNvSpPr>
            <a:spLocks noGrp="1"/>
          </p:cNvSpPr>
          <p:nvPr>
            <p:ph type="title"/>
          </p:nvPr>
        </p:nvSpPr>
        <p:spPr/>
        <p:txBody>
          <a:bodyPr>
            <a:noAutofit/>
          </a:bodyPr>
          <a:lstStyle/>
          <a:p>
            <a:pPr algn="ctr"/>
            <a:r>
              <a:rPr lang="en-US" sz="5400" b="1" dirty="0"/>
              <a:t>How to navigate and thrive in a parallel universe</a:t>
            </a:r>
          </a:p>
        </p:txBody>
      </p:sp>
      <p:pic>
        <p:nvPicPr>
          <p:cNvPr id="5" name="Content Placeholder 4" descr="Text&#10;&#10;Description automatically generated">
            <a:extLst>
              <a:ext uri="{FF2B5EF4-FFF2-40B4-BE49-F238E27FC236}">
                <a16:creationId xmlns:a16="http://schemas.microsoft.com/office/drawing/2014/main" id="{A330791F-9EC9-49BE-9AC3-2AD55DDC890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56940" y="2132805"/>
            <a:ext cx="6841046" cy="4072051"/>
          </a:xfrm>
        </p:spPr>
      </p:pic>
    </p:spTree>
    <p:extLst>
      <p:ext uri="{BB962C8B-B14F-4D97-AF65-F5344CB8AC3E}">
        <p14:creationId xmlns:p14="http://schemas.microsoft.com/office/powerpoint/2010/main" val="227042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5D5D-E5EA-4FEA-93DB-59CF7ADBC222}"/>
              </a:ext>
            </a:extLst>
          </p:cNvPr>
          <p:cNvSpPr>
            <a:spLocks noGrp="1"/>
          </p:cNvSpPr>
          <p:nvPr>
            <p:ph type="title"/>
          </p:nvPr>
        </p:nvSpPr>
        <p:spPr/>
        <p:txBody>
          <a:bodyPr>
            <a:normAutofit/>
          </a:bodyPr>
          <a:lstStyle/>
          <a:p>
            <a:r>
              <a:rPr lang="en-US" sz="6600" b="1" dirty="0"/>
              <a:t>1. Join a job search team</a:t>
            </a:r>
          </a:p>
        </p:txBody>
      </p:sp>
      <p:sp>
        <p:nvSpPr>
          <p:cNvPr id="3" name="Content Placeholder 2">
            <a:extLst>
              <a:ext uri="{FF2B5EF4-FFF2-40B4-BE49-F238E27FC236}">
                <a16:creationId xmlns:a16="http://schemas.microsoft.com/office/drawing/2014/main" id="{00A87A7A-478A-4DF6-BD36-16F0AC06F5B5}"/>
              </a:ext>
            </a:extLst>
          </p:cNvPr>
          <p:cNvSpPr>
            <a:spLocks noGrp="1"/>
          </p:cNvSpPr>
          <p:nvPr>
            <p:ph idx="1"/>
          </p:nvPr>
        </p:nvSpPr>
        <p:spPr/>
        <p:txBody>
          <a:bodyPr>
            <a:normAutofit/>
          </a:bodyPr>
          <a:lstStyle/>
          <a:p>
            <a:pPr>
              <a:buFont typeface="Wingdings" panose="05000000000000000000" pitchFamily="2" charset="2"/>
              <a:buChar char="q"/>
            </a:pPr>
            <a:r>
              <a:rPr lang="en-US" sz="3600" dirty="0"/>
              <a:t> Team goals</a:t>
            </a:r>
          </a:p>
          <a:p>
            <a:pPr>
              <a:buFont typeface="Wingdings" panose="05000000000000000000" pitchFamily="2" charset="2"/>
              <a:buChar char="q"/>
            </a:pPr>
            <a:r>
              <a:rPr lang="en-US" sz="3600" dirty="0"/>
              <a:t> Accountability                                </a:t>
            </a:r>
          </a:p>
          <a:p>
            <a:pPr>
              <a:buFont typeface="Wingdings" panose="05000000000000000000" pitchFamily="2" charset="2"/>
              <a:buChar char="q"/>
            </a:pPr>
            <a:r>
              <a:rPr lang="en-US" sz="3600" dirty="0"/>
              <a:t> Support and encouragement</a:t>
            </a:r>
          </a:p>
          <a:p>
            <a:pPr>
              <a:buFont typeface="Wingdings" panose="05000000000000000000" pitchFamily="2" charset="2"/>
              <a:buChar char="q"/>
            </a:pPr>
            <a:r>
              <a:rPr lang="en-US" sz="3600" dirty="0"/>
              <a:t> Share leads, connections, ideas</a:t>
            </a:r>
          </a:p>
          <a:p>
            <a:pPr>
              <a:buFont typeface="Wingdings" panose="05000000000000000000" pitchFamily="2" charset="2"/>
              <a:buChar char="q"/>
            </a:pPr>
            <a:r>
              <a:rPr lang="en-US" sz="3600" dirty="0"/>
              <a:t> Social interaction</a:t>
            </a:r>
          </a:p>
          <a:p>
            <a:pPr>
              <a:buFont typeface="Wingdings" panose="05000000000000000000" pitchFamily="2" charset="2"/>
              <a:buChar char="q"/>
            </a:pPr>
            <a:r>
              <a:rPr lang="en-US" sz="3600" dirty="0"/>
              <a:t> Minimal whining</a:t>
            </a:r>
          </a:p>
          <a:p>
            <a:pPr>
              <a:buFont typeface="Wingdings" panose="05000000000000000000" pitchFamily="2" charset="2"/>
              <a:buChar char="q"/>
            </a:pPr>
            <a:r>
              <a:rPr lang="en-US" sz="3600" dirty="0"/>
              <a:t> Dorothy: These guys                    </a:t>
            </a:r>
          </a:p>
        </p:txBody>
      </p:sp>
      <p:pic>
        <p:nvPicPr>
          <p:cNvPr id="5" name="Picture 4" descr="A group of people holding hands&#10;&#10;Description automatically generated with medium confidence">
            <a:extLst>
              <a:ext uri="{FF2B5EF4-FFF2-40B4-BE49-F238E27FC236}">
                <a16:creationId xmlns:a16="http://schemas.microsoft.com/office/drawing/2014/main" id="{EA0EEEF7-9E20-4B71-9F53-AC2A0FF57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2159" y="1825625"/>
            <a:ext cx="3856583" cy="2458992"/>
          </a:xfrm>
          <a:prstGeom prst="rect">
            <a:avLst/>
          </a:prstGeom>
        </p:spPr>
      </p:pic>
      <p:pic>
        <p:nvPicPr>
          <p:cNvPr id="7" name="Picture 6" descr="A group of people in costumes&#10;&#10;Description automatically generated">
            <a:extLst>
              <a:ext uri="{FF2B5EF4-FFF2-40B4-BE49-F238E27FC236}">
                <a16:creationId xmlns:a16="http://schemas.microsoft.com/office/drawing/2014/main" id="{E6A00663-5FDD-45C3-AB1D-DF66ED69A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5534" y="4611189"/>
            <a:ext cx="4368266" cy="1700711"/>
          </a:xfrm>
          <a:prstGeom prst="rect">
            <a:avLst/>
          </a:prstGeom>
        </p:spPr>
      </p:pic>
    </p:spTree>
    <p:extLst>
      <p:ext uri="{BB962C8B-B14F-4D97-AF65-F5344CB8AC3E}">
        <p14:creationId xmlns:p14="http://schemas.microsoft.com/office/powerpoint/2010/main" val="29729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80">
                                          <p:stCondLst>
                                            <p:cond delay="0"/>
                                          </p:stCondLst>
                                        </p:cTn>
                                        <p:tgtEl>
                                          <p:spTgt spid="3">
                                            <p:txEl>
                                              <p:pRg st="6" end="6"/>
                                            </p:txEl>
                                          </p:spTgt>
                                        </p:tgtEl>
                                      </p:cBhvr>
                                    </p:animEffect>
                                    <p:anim calcmode="lin" valueType="num">
                                      <p:cBhvr>
                                        <p:cTn id="4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6" end="6"/>
                                            </p:txEl>
                                          </p:spTgt>
                                        </p:tgtEl>
                                      </p:cBhvr>
                                      <p:to x="100000" y="60000"/>
                                    </p:animScale>
                                    <p:animScale>
                                      <p:cBhvr>
                                        <p:cTn id="46" dur="166" decel="50000">
                                          <p:stCondLst>
                                            <p:cond delay="676"/>
                                          </p:stCondLst>
                                        </p:cTn>
                                        <p:tgtEl>
                                          <p:spTgt spid="3">
                                            <p:txEl>
                                              <p:pRg st="6" end="6"/>
                                            </p:txEl>
                                          </p:spTgt>
                                        </p:tgtEl>
                                      </p:cBhvr>
                                      <p:to x="100000" y="100000"/>
                                    </p:animScale>
                                    <p:animScale>
                                      <p:cBhvr>
                                        <p:cTn id="47" dur="26">
                                          <p:stCondLst>
                                            <p:cond delay="1312"/>
                                          </p:stCondLst>
                                        </p:cTn>
                                        <p:tgtEl>
                                          <p:spTgt spid="3">
                                            <p:txEl>
                                              <p:pRg st="6" end="6"/>
                                            </p:txEl>
                                          </p:spTgt>
                                        </p:tgtEl>
                                      </p:cBhvr>
                                      <p:to x="100000" y="80000"/>
                                    </p:animScale>
                                    <p:animScale>
                                      <p:cBhvr>
                                        <p:cTn id="48" dur="166" decel="50000">
                                          <p:stCondLst>
                                            <p:cond delay="1338"/>
                                          </p:stCondLst>
                                        </p:cTn>
                                        <p:tgtEl>
                                          <p:spTgt spid="3">
                                            <p:txEl>
                                              <p:pRg st="6" end="6"/>
                                            </p:txEl>
                                          </p:spTgt>
                                        </p:tgtEl>
                                      </p:cBhvr>
                                      <p:to x="100000" y="100000"/>
                                    </p:animScale>
                                    <p:animScale>
                                      <p:cBhvr>
                                        <p:cTn id="49" dur="26">
                                          <p:stCondLst>
                                            <p:cond delay="1642"/>
                                          </p:stCondLst>
                                        </p:cTn>
                                        <p:tgtEl>
                                          <p:spTgt spid="3">
                                            <p:txEl>
                                              <p:pRg st="6" end="6"/>
                                            </p:txEl>
                                          </p:spTgt>
                                        </p:tgtEl>
                                      </p:cBhvr>
                                      <p:to x="100000" y="90000"/>
                                    </p:animScale>
                                    <p:animScale>
                                      <p:cBhvr>
                                        <p:cTn id="50" dur="166" decel="50000">
                                          <p:stCondLst>
                                            <p:cond delay="1668"/>
                                          </p:stCondLst>
                                        </p:cTn>
                                        <p:tgtEl>
                                          <p:spTgt spid="3">
                                            <p:txEl>
                                              <p:pRg st="6" end="6"/>
                                            </p:txEl>
                                          </p:spTgt>
                                        </p:tgtEl>
                                      </p:cBhvr>
                                      <p:to x="100000" y="100000"/>
                                    </p:animScale>
                                    <p:animScale>
                                      <p:cBhvr>
                                        <p:cTn id="51" dur="26">
                                          <p:stCondLst>
                                            <p:cond delay="1808"/>
                                          </p:stCondLst>
                                        </p:cTn>
                                        <p:tgtEl>
                                          <p:spTgt spid="3">
                                            <p:txEl>
                                              <p:pRg st="6" end="6"/>
                                            </p:txEl>
                                          </p:spTgt>
                                        </p:tgtEl>
                                      </p:cBhvr>
                                      <p:to x="100000" y="95000"/>
                                    </p:animScale>
                                    <p:animScale>
                                      <p:cBhvr>
                                        <p:cTn id="52"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able, treemap chart&#10;&#10;Description automatically generated">
            <a:extLst>
              <a:ext uri="{FF2B5EF4-FFF2-40B4-BE49-F238E27FC236}">
                <a16:creationId xmlns:a16="http://schemas.microsoft.com/office/drawing/2014/main" id="{BACCF009-D560-4236-B4D9-440982B855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77348" y="1038497"/>
            <a:ext cx="3881567" cy="4781005"/>
          </a:xfrm>
          <a:prstGeom prst="rect">
            <a:avLst/>
          </a:prstGeom>
        </p:spPr>
      </p:pic>
      <p:sp>
        <p:nvSpPr>
          <p:cNvPr id="6" name="TextBox 5">
            <a:extLst>
              <a:ext uri="{FF2B5EF4-FFF2-40B4-BE49-F238E27FC236}">
                <a16:creationId xmlns:a16="http://schemas.microsoft.com/office/drawing/2014/main" id="{A777ABF4-2A0E-4463-A199-D199FABCEFDC}"/>
              </a:ext>
            </a:extLst>
          </p:cNvPr>
          <p:cNvSpPr txBox="1"/>
          <p:nvPr/>
        </p:nvSpPr>
        <p:spPr>
          <a:xfrm>
            <a:off x="8493908" y="5889411"/>
            <a:ext cx="3565008" cy="230832"/>
          </a:xfrm>
          <a:prstGeom prst="rect">
            <a:avLst/>
          </a:prstGeom>
          <a:noFill/>
        </p:spPr>
        <p:txBody>
          <a:bodyPr wrap="square" rtlCol="0">
            <a:spAutoFit/>
          </a:bodyPr>
          <a:lstStyle/>
          <a:p>
            <a:r>
              <a:rPr lang="en-US" sz="900">
                <a:hlinkClick r:id="rId4" tooltip="http://2016.igem.org/Giant_Jamboree/Schedule"/>
              </a:rPr>
              <a:t>This Photo</a:t>
            </a:r>
            <a:r>
              <a:rPr lang="en-US" sz="900"/>
              <a:t> by Unknown Author is licensed under </a:t>
            </a:r>
            <a:r>
              <a:rPr lang="en-US" sz="900">
                <a:hlinkClick r:id="rId5" tooltip="https://creativecommons.org/licenses/by/3.0/"/>
              </a:rPr>
              <a:t>CC BY</a:t>
            </a:r>
            <a:endParaRPr lang="en-US" sz="900"/>
          </a:p>
        </p:txBody>
      </p:sp>
      <p:sp>
        <p:nvSpPr>
          <p:cNvPr id="2" name="Title 1">
            <a:extLst>
              <a:ext uri="{FF2B5EF4-FFF2-40B4-BE49-F238E27FC236}">
                <a16:creationId xmlns:a16="http://schemas.microsoft.com/office/drawing/2014/main" id="{44F85700-CE85-4F41-97E3-A44CFD0ECF87}"/>
              </a:ext>
            </a:extLst>
          </p:cNvPr>
          <p:cNvSpPr>
            <a:spLocks noGrp="1"/>
          </p:cNvSpPr>
          <p:nvPr>
            <p:ph type="title"/>
          </p:nvPr>
        </p:nvSpPr>
        <p:spPr/>
        <p:txBody>
          <a:bodyPr>
            <a:normAutofit/>
          </a:bodyPr>
          <a:lstStyle/>
          <a:p>
            <a:r>
              <a:rPr lang="en-US" sz="6000" b="1" dirty="0"/>
              <a:t>2. Create a routine</a:t>
            </a:r>
          </a:p>
        </p:txBody>
      </p:sp>
      <p:sp>
        <p:nvSpPr>
          <p:cNvPr id="3" name="Content Placeholder 2">
            <a:extLst>
              <a:ext uri="{FF2B5EF4-FFF2-40B4-BE49-F238E27FC236}">
                <a16:creationId xmlns:a16="http://schemas.microsoft.com/office/drawing/2014/main" id="{168972FE-55F4-4B12-B234-A3A26DB7DCE1}"/>
              </a:ext>
            </a:extLst>
          </p:cNvPr>
          <p:cNvSpPr>
            <a:spLocks noGrp="1"/>
          </p:cNvSpPr>
          <p:nvPr>
            <p:ph idx="1"/>
          </p:nvPr>
        </p:nvSpPr>
        <p:spPr/>
        <p:txBody>
          <a:bodyPr>
            <a:normAutofit lnSpcReduction="10000"/>
          </a:bodyPr>
          <a:lstStyle/>
          <a:p>
            <a:pPr>
              <a:buFont typeface="Wingdings" panose="05000000000000000000" pitchFamily="2" charset="2"/>
              <a:buChar char="q"/>
            </a:pPr>
            <a:r>
              <a:rPr lang="en-US" dirty="0"/>
              <a:t> 6:00-7:00 am – </a:t>
            </a:r>
            <a:r>
              <a:rPr lang="en-US" b="1" dirty="0"/>
              <a:t>Exercise </a:t>
            </a:r>
            <a:r>
              <a:rPr lang="en-US" dirty="0"/>
              <a:t>/Meditation</a:t>
            </a:r>
          </a:p>
          <a:p>
            <a:pPr>
              <a:buFont typeface="Wingdings" panose="05000000000000000000" pitchFamily="2" charset="2"/>
              <a:buChar char="q"/>
            </a:pPr>
            <a:r>
              <a:rPr lang="en-US" dirty="0"/>
              <a:t> 7:00-8:00 am – Ablutions, breakfast</a:t>
            </a:r>
          </a:p>
          <a:p>
            <a:pPr>
              <a:buFont typeface="Wingdings" panose="05000000000000000000" pitchFamily="2" charset="2"/>
              <a:buChar char="q"/>
            </a:pPr>
            <a:r>
              <a:rPr lang="en-US" dirty="0"/>
              <a:t> 8:00-9:30 am – </a:t>
            </a:r>
            <a:r>
              <a:rPr lang="en-US" b="1" dirty="0"/>
              <a:t>Online course </a:t>
            </a:r>
            <a:r>
              <a:rPr lang="en-US" dirty="0"/>
              <a:t>(Coursera, Udemy)</a:t>
            </a:r>
          </a:p>
          <a:p>
            <a:pPr>
              <a:buFont typeface="Wingdings" panose="05000000000000000000" pitchFamily="2" charset="2"/>
              <a:buChar char="q"/>
            </a:pPr>
            <a:r>
              <a:rPr lang="en-US" dirty="0"/>
              <a:t> 9:30-10:00 am – Check emails and voice mails</a:t>
            </a:r>
          </a:p>
          <a:p>
            <a:pPr>
              <a:buFont typeface="Wingdings" panose="05000000000000000000" pitchFamily="2" charset="2"/>
              <a:buChar char="q"/>
            </a:pPr>
            <a:r>
              <a:rPr lang="en-US" dirty="0"/>
              <a:t> 10:00-10:15 am – Break</a:t>
            </a:r>
          </a:p>
          <a:p>
            <a:pPr>
              <a:buFont typeface="Wingdings" panose="05000000000000000000" pitchFamily="2" charset="2"/>
              <a:buChar char="q"/>
            </a:pPr>
            <a:r>
              <a:rPr lang="en-US" dirty="0"/>
              <a:t> 10:15-12:30 pm – </a:t>
            </a:r>
            <a:r>
              <a:rPr lang="en-US" b="1" dirty="0"/>
              <a:t>Job search </a:t>
            </a:r>
            <a:r>
              <a:rPr lang="en-US" dirty="0"/>
              <a:t>/ apply for jobs</a:t>
            </a:r>
          </a:p>
          <a:p>
            <a:pPr>
              <a:buFont typeface="Wingdings" panose="05000000000000000000" pitchFamily="2" charset="2"/>
              <a:buChar char="q"/>
            </a:pPr>
            <a:r>
              <a:rPr lang="en-US" dirty="0"/>
              <a:t> 12:30-1:00 pm – Lunch</a:t>
            </a:r>
          </a:p>
          <a:p>
            <a:pPr>
              <a:buFont typeface="Wingdings" panose="05000000000000000000" pitchFamily="2" charset="2"/>
              <a:buChar char="q"/>
            </a:pPr>
            <a:r>
              <a:rPr lang="en-US" dirty="0"/>
              <a:t> 1:00-3:00 pm – </a:t>
            </a:r>
            <a:r>
              <a:rPr lang="en-US" b="1" dirty="0"/>
              <a:t>Networking</a:t>
            </a:r>
            <a:r>
              <a:rPr lang="en-US" dirty="0"/>
              <a:t> / LinkedIn / Info interviews</a:t>
            </a:r>
          </a:p>
          <a:p>
            <a:pPr>
              <a:buFont typeface="Wingdings" panose="05000000000000000000" pitchFamily="2" charset="2"/>
              <a:buChar char="q"/>
            </a:pPr>
            <a:r>
              <a:rPr lang="en-US" dirty="0"/>
              <a:t> 3:00-5:00 pm – Job search / </a:t>
            </a:r>
            <a:r>
              <a:rPr lang="en-US" b="1" dirty="0"/>
              <a:t>Volunteering</a:t>
            </a:r>
          </a:p>
        </p:txBody>
      </p:sp>
    </p:spTree>
    <p:extLst>
      <p:ext uri="{BB962C8B-B14F-4D97-AF65-F5344CB8AC3E}">
        <p14:creationId xmlns:p14="http://schemas.microsoft.com/office/powerpoint/2010/main" val="128680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DEC1-5B61-4D3F-9684-1A22AAE3AD13}"/>
              </a:ext>
            </a:extLst>
          </p:cNvPr>
          <p:cNvSpPr>
            <a:spLocks noGrp="1"/>
          </p:cNvSpPr>
          <p:nvPr>
            <p:ph type="title"/>
          </p:nvPr>
        </p:nvSpPr>
        <p:spPr/>
        <p:txBody>
          <a:bodyPr>
            <a:normAutofit/>
          </a:bodyPr>
          <a:lstStyle/>
          <a:p>
            <a:r>
              <a:rPr lang="en-US" sz="6000" b="1" dirty="0"/>
              <a:t>3. Set reachable goals</a:t>
            </a:r>
          </a:p>
        </p:txBody>
      </p:sp>
      <p:sp>
        <p:nvSpPr>
          <p:cNvPr id="3" name="Content Placeholder 2">
            <a:extLst>
              <a:ext uri="{FF2B5EF4-FFF2-40B4-BE49-F238E27FC236}">
                <a16:creationId xmlns:a16="http://schemas.microsoft.com/office/drawing/2014/main" id="{707F7B45-CC83-4998-9C3E-B0ECE46760A8}"/>
              </a:ext>
            </a:extLst>
          </p:cNvPr>
          <p:cNvSpPr>
            <a:spLocks noGrp="1"/>
          </p:cNvSpPr>
          <p:nvPr>
            <p:ph idx="1"/>
          </p:nvPr>
        </p:nvSpPr>
        <p:spPr/>
        <p:txBody>
          <a:bodyPr>
            <a:normAutofit/>
          </a:bodyPr>
          <a:lstStyle/>
          <a:p>
            <a:pPr>
              <a:buFont typeface="Wingdings" panose="05000000000000000000" pitchFamily="2" charset="2"/>
              <a:buChar char="q"/>
            </a:pPr>
            <a:r>
              <a:rPr lang="en-US" sz="4000" dirty="0"/>
              <a:t> Daily</a:t>
            </a:r>
          </a:p>
          <a:p>
            <a:pPr>
              <a:buFont typeface="Wingdings" panose="05000000000000000000" pitchFamily="2" charset="2"/>
              <a:buChar char="q"/>
            </a:pPr>
            <a:r>
              <a:rPr lang="en-US" sz="4000" dirty="0"/>
              <a:t> Weekly</a:t>
            </a:r>
          </a:p>
          <a:p>
            <a:pPr>
              <a:buFont typeface="Wingdings" panose="05000000000000000000" pitchFamily="2" charset="2"/>
              <a:buChar char="q"/>
            </a:pPr>
            <a:r>
              <a:rPr lang="en-US" sz="4000" dirty="0"/>
              <a:t> Monthly</a:t>
            </a:r>
          </a:p>
          <a:p>
            <a:pPr marL="0" indent="0">
              <a:buNone/>
            </a:pPr>
            <a:endParaRPr lang="en-US" sz="4000" dirty="0"/>
          </a:p>
          <a:p>
            <a:pPr>
              <a:buFont typeface="Wingdings" panose="05000000000000000000" pitchFamily="2" charset="2"/>
              <a:buChar char="q"/>
            </a:pPr>
            <a:r>
              <a:rPr lang="en-US" sz="4000" dirty="0"/>
              <a:t> SMART (Specific, </a:t>
            </a:r>
            <a:r>
              <a:rPr lang="en-US" sz="4000" dirty="0" err="1"/>
              <a:t>Measureable</a:t>
            </a:r>
            <a:r>
              <a:rPr lang="en-US" sz="4000" dirty="0"/>
              <a:t>, Achievable (within your control), Relevant, Time-based)</a:t>
            </a:r>
          </a:p>
        </p:txBody>
      </p:sp>
      <p:pic>
        <p:nvPicPr>
          <p:cNvPr id="5" name="Picture 4" descr="A picture containing application&#10;&#10;Description automatically generated">
            <a:extLst>
              <a:ext uri="{FF2B5EF4-FFF2-40B4-BE49-F238E27FC236}">
                <a16:creationId xmlns:a16="http://schemas.microsoft.com/office/drawing/2014/main" id="{17C28EA2-6F32-4F99-9AC2-52E02EE225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03521" y="1810656"/>
            <a:ext cx="5834042" cy="2511879"/>
          </a:xfrm>
          <a:prstGeom prst="rect">
            <a:avLst/>
          </a:prstGeom>
        </p:spPr>
      </p:pic>
    </p:spTree>
    <p:extLst>
      <p:ext uri="{BB962C8B-B14F-4D97-AF65-F5344CB8AC3E}">
        <p14:creationId xmlns:p14="http://schemas.microsoft.com/office/powerpoint/2010/main" val="264153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7C49-FF08-4E3F-881C-8B433A938342}"/>
              </a:ext>
            </a:extLst>
          </p:cNvPr>
          <p:cNvSpPr>
            <a:spLocks noGrp="1"/>
          </p:cNvSpPr>
          <p:nvPr>
            <p:ph type="title"/>
          </p:nvPr>
        </p:nvSpPr>
        <p:spPr>
          <a:xfrm>
            <a:off x="838200" y="365126"/>
            <a:ext cx="10515600" cy="1083534"/>
          </a:xfrm>
        </p:spPr>
        <p:txBody>
          <a:bodyPr>
            <a:normAutofit/>
          </a:bodyPr>
          <a:lstStyle/>
          <a:p>
            <a:r>
              <a:rPr lang="en-US" sz="6000" b="1" dirty="0"/>
              <a:t>4. Join up! Speak up!</a:t>
            </a:r>
          </a:p>
        </p:txBody>
      </p:sp>
      <p:sp>
        <p:nvSpPr>
          <p:cNvPr id="3" name="Content Placeholder 2">
            <a:extLst>
              <a:ext uri="{FF2B5EF4-FFF2-40B4-BE49-F238E27FC236}">
                <a16:creationId xmlns:a16="http://schemas.microsoft.com/office/drawing/2014/main" id="{18703AF7-0267-4C3D-8316-FB2AD885D67D}"/>
              </a:ext>
            </a:extLst>
          </p:cNvPr>
          <p:cNvSpPr>
            <a:spLocks noGrp="1"/>
          </p:cNvSpPr>
          <p:nvPr>
            <p:ph idx="1"/>
          </p:nvPr>
        </p:nvSpPr>
        <p:spPr>
          <a:xfrm>
            <a:off x="838200" y="1541417"/>
            <a:ext cx="10515600" cy="4635546"/>
          </a:xfrm>
        </p:spPr>
        <p:txBody>
          <a:bodyPr>
            <a:normAutofit fontScale="92500" lnSpcReduction="20000"/>
          </a:bodyPr>
          <a:lstStyle/>
          <a:p>
            <a:pPr>
              <a:buFont typeface="Wingdings" panose="05000000000000000000" pitchFamily="2" charset="2"/>
              <a:buChar char="q"/>
            </a:pPr>
            <a:r>
              <a:rPr lang="en-US" dirty="0"/>
              <a:t> Toastmasters</a:t>
            </a:r>
          </a:p>
          <a:p>
            <a:pPr>
              <a:buFont typeface="Wingdings" panose="05000000000000000000" pitchFamily="2" charset="2"/>
              <a:buChar char="q"/>
            </a:pPr>
            <a:r>
              <a:rPr lang="en-US" dirty="0"/>
              <a:t> Leap to Success                                               </a:t>
            </a:r>
          </a:p>
          <a:p>
            <a:pPr>
              <a:buFont typeface="Wingdings" panose="05000000000000000000" pitchFamily="2" charset="2"/>
              <a:buChar char="q"/>
            </a:pPr>
            <a:r>
              <a:rPr lang="en-US" dirty="0"/>
              <a:t> Job Clubs</a:t>
            </a:r>
          </a:p>
          <a:p>
            <a:pPr>
              <a:buFont typeface="Wingdings" panose="05000000000000000000" pitchFamily="2" charset="2"/>
              <a:buChar char="q"/>
            </a:pPr>
            <a:r>
              <a:rPr lang="en-US" dirty="0"/>
              <a:t> Meetup.com</a:t>
            </a:r>
          </a:p>
          <a:p>
            <a:pPr marL="0" indent="0">
              <a:buNone/>
            </a:pPr>
            <a:r>
              <a:rPr lang="en-US" dirty="0"/>
              <a:t>     - Python User Group</a:t>
            </a:r>
          </a:p>
          <a:p>
            <a:pPr marL="0" indent="0">
              <a:buNone/>
            </a:pPr>
            <a:r>
              <a:rPr lang="en-US" dirty="0"/>
              <a:t>     - Women Empowering Women in Nature</a:t>
            </a:r>
          </a:p>
          <a:p>
            <a:pPr marL="0" indent="0">
              <a:buNone/>
            </a:pPr>
            <a:r>
              <a:rPr lang="en-US" dirty="0"/>
              <a:t>     - Sierra Club</a:t>
            </a:r>
          </a:p>
          <a:p>
            <a:pPr marL="0" indent="0">
              <a:buNone/>
            </a:pPr>
            <a:r>
              <a:rPr lang="en-US" dirty="0"/>
              <a:t>     - Women Who Code</a:t>
            </a:r>
          </a:p>
          <a:p>
            <a:pPr marL="0" indent="0">
              <a:buNone/>
            </a:pPr>
            <a:r>
              <a:rPr lang="en-US" dirty="0"/>
              <a:t>     - Product School</a:t>
            </a:r>
          </a:p>
          <a:p>
            <a:pPr marL="0" indent="0">
              <a:buNone/>
            </a:pPr>
            <a:r>
              <a:rPr lang="en-US" dirty="0"/>
              <a:t>     - Tableau User Group</a:t>
            </a:r>
          </a:p>
          <a:p>
            <a:pPr marL="0" indent="0">
              <a:buNone/>
            </a:pPr>
            <a:r>
              <a:rPr lang="en-US" dirty="0"/>
              <a:t>     - Agile Austin</a:t>
            </a:r>
          </a:p>
          <a:p>
            <a:pPr marL="0" indent="0">
              <a:buNone/>
            </a:pPr>
            <a:endParaRPr lang="en-US" dirty="0"/>
          </a:p>
        </p:txBody>
      </p:sp>
      <p:pic>
        <p:nvPicPr>
          <p:cNvPr id="7" name="Picture 6" descr="Logo, company name&#10;&#10;Description automatically generated">
            <a:extLst>
              <a:ext uri="{FF2B5EF4-FFF2-40B4-BE49-F238E27FC236}">
                <a16:creationId xmlns:a16="http://schemas.microsoft.com/office/drawing/2014/main" id="{57A42531-C702-482B-A452-D1B4AF9A0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377" y="1666032"/>
            <a:ext cx="2480787" cy="2422501"/>
          </a:xfrm>
          <a:prstGeom prst="rect">
            <a:avLst/>
          </a:prstGeom>
        </p:spPr>
      </p:pic>
      <p:pic>
        <p:nvPicPr>
          <p:cNvPr id="9" name="Picture 8" descr="Text, background pattern&#10;&#10;Description automatically generated">
            <a:extLst>
              <a:ext uri="{FF2B5EF4-FFF2-40B4-BE49-F238E27FC236}">
                <a16:creationId xmlns:a16="http://schemas.microsoft.com/office/drawing/2014/main" id="{DB7A1F34-4784-49E7-9B5B-8F3233AFE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7377" y="4088533"/>
            <a:ext cx="2546549" cy="1959428"/>
          </a:xfrm>
          <a:prstGeom prst="rect">
            <a:avLst/>
          </a:prstGeom>
        </p:spPr>
      </p:pic>
    </p:spTree>
    <p:extLst>
      <p:ext uri="{BB962C8B-B14F-4D97-AF65-F5344CB8AC3E}">
        <p14:creationId xmlns:p14="http://schemas.microsoft.com/office/powerpoint/2010/main" val="265729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80640-2FB3-4BD6-80C5-814BDFD1FF22}"/>
              </a:ext>
            </a:extLst>
          </p:cNvPr>
          <p:cNvSpPr>
            <a:spLocks noGrp="1"/>
          </p:cNvSpPr>
          <p:nvPr>
            <p:ph type="title"/>
          </p:nvPr>
        </p:nvSpPr>
        <p:spPr/>
        <p:txBody>
          <a:bodyPr>
            <a:normAutofit/>
          </a:bodyPr>
          <a:lstStyle/>
          <a:p>
            <a:r>
              <a:rPr lang="en-US" sz="6000" b="1" dirty="0"/>
              <a:t>5. Volunteer</a:t>
            </a:r>
          </a:p>
        </p:txBody>
      </p:sp>
      <p:sp>
        <p:nvSpPr>
          <p:cNvPr id="3" name="Content Placeholder 2">
            <a:extLst>
              <a:ext uri="{FF2B5EF4-FFF2-40B4-BE49-F238E27FC236}">
                <a16:creationId xmlns:a16="http://schemas.microsoft.com/office/drawing/2014/main" id="{DF457EEF-3FCB-4DD0-8D52-6495DDCDE1F6}"/>
              </a:ext>
            </a:extLst>
          </p:cNvPr>
          <p:cNvSpPr>
            <a:spLocks noGrp="1"/>
          </p:cNvSpPr>
          <p:nvPr>
            <p:ph idx="1"/>
          </p:nvPr>
        </p:nvSpPr>
        <p:spPr/>
        <p:txBody>
          <a:bodyPr>
            <a:normAutofit fontScale="85000" lnSpcReduction="20000"/>
          </a:bodyPr>
          <a:lstStyle/>
          <a:p>
            <a:pPr>
              <a:buFont typeface="Wingdings" panose="05000000000000000000" pitchFamily="2" charset="2"/>
              <a:buChar char="q"/>
            </a:pPr>
            <a:r>
              <a:rPr lang="en-US" sz="3600" dirty="0"/>
              <a:t> </a:t>
            </a:r>
            <a:r>
              <a:rPr lang="en-US" dirty="0"/>
              <a:t>Where?</a:t>
            </a:r>
          </a:p>
          <a:p>
            <a:pPr marL="0" indent="0">
              <a:buNone/>
            </a:pPr>
            <a:r>
              <a:rPr lang="en-US" dirty="0"/>
              <a:t>     - A cause you care about</a:t>
            </a:r>
          </a:p>
          <a:p>
            <a:pPr marL="0" indent="0">
              <a:buNone/>
            </a:pPr>
            <a:r>
              <a:rPr lang="en-US" dirty="0"/>
              <a:t>     - A job utilizing your skills               </a:t>
            </a:r>
          </a:p>
          <a:p>
            <a:pPr>
              <a:buFont typeface="Wingdings" panose="05000000000000000000" pitchFamily="2" charset="2"/>
              <a:buChar char="q"/>
            </a:pPr>
            <a:r>
              <a:rPr lang="en-US" dirty="0"/>
              <a:t> How?</a:t>
            </a:r>
          </a:p>
          <a:p>
            <a:pPr marL="0" indent="0">
              <a:buNone/>
            </a:pPr>
            <a:r>
              <a:rPr lang="en-US" dirty="0"/>
              <a:t>     - </a:t>
            </a:r>
            <a:r>
              <a:rPr lang="en-US" dirty="0">
                <a:hlinkClick r:id="rId3"/>
              </a:rPr>
              <a:t>https://kut.org/get-involved</a:t>
            </a:r>
            <a:endParaRPr lang="en-US" dirty="0"/>
          </a:p>
          <a:p>
            <a:pPr marL="0" indent="0">
              <a:buNone/>
            </a:pPr>
            <a:r>
              <a:rPr lang="en-US" dirty="0"/>
              <a:t>     - </a:t>
            </a:r>
            <a:r>
              <a:rPr lang="en-US" dirty="0">
                <a:hlinkClick r:id="rId4"/>
              </a:rPr>
              <a:t>https://volunteermatch.org</a:t>
            </a:r>
            <a:endParaRPr lang="en-US" dirty="0"/>
          </a:p>
          <a:p>
            <a:pPr>
              <a:buFont typeface="Wingdings" panose="05000000000000000000" pitchFamily="2" charset="2"/>
              <a:buChar char="q"/>
            </a:pPr>
            <a:r>
              <a:rPr lang="en-US" dirty="0"/>
              <a:t> Why?</a:t>
            </a:r>
          </a:p>
          <a:p>
            <a:pPr marL="0" indent="0">
              <a:buNone/>
            </a:pPr>
            <a:r>
              <a:rPr lang="en-US" dirty="0"/>
              <a:t>     - Helping / Making a difference</a:t>
            </a:r>
          </a:p>
          <a:p>
            <a:pPr marL="0" indent="0">
              <a:buNone/>
            </a:pPr>
            <a:r>
              <a:rPr lang="en-US" dirty="0"/>
              <a:t>     - </a:t>
            </a:r>
            <a:r>
              <a:rPr lang="en-US" b="1" dirty="0"/>
              <a:t>HUGE boost to your confidence</a:t>
            </a:r>
          </a:p>
          <a:p>
            <a:pPr marL="0" indent="0">
              <a:buNone/>
            </a:pPr>
            <a:r>
              <a:rPr lang="en-US" dirty="0"/>
              <a:t>     - Great way to network</a:t>
            </a:r>
          </a:p>
          <a:p>
            <a:pPr marL="0" indent="0">
              <a:buNone/>
            </a:pPr>
            <a:r>
              <a:rPr lang="en-US" dirty="0"/>
              <a:t>     - Companies like to hire folks who give back</a:t>
            </a:r>
          </a:p>
        </p:txBody>
      </p:sp>
      <p:pic>
        <p:nvPicPr>
          <p:cNvPr id="5" name="Picture 4" descr="Diagram&#10;&#10;Description automatically generated">
            <a:extLst>
              <a:ext uri="{FF2B5EF4-FFF2-40B4-BE49-F238E27FC236}">
                <a16:creationId xmlns:a16="http://schemas.microsoft.com/office/drawing/2014/main" id="{9D4A16B7-5313-4E0A-8BED-71F7F1A2AA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274" y="1630958"/>
            <a:ext cx="6248400" cy="2435887"/>
          </a:xfrm>
          <a:prstGeom prst="rect">
            <a:avLst/>
          </a:prstGeom>
        </p:spPr>
      </p:pic>
    </p:spTree>
    <p:extLst>
      <p:ext uri="{BB962C8B-B14F-4D97-AF65-F5344CB8AC3E}">
        <p14:creationId xmlns:p14="http://schemas.microsoft.com/office/powerpoint/2010/main" val="200511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94F35-D175-4234-827E-7E7370899ABC}"/>
              </a:ext>
            </a:extLst>
          </p:cNvPr>
          <p:cNvSpPr>
            <a:spLocks noGrp="1"/>
          </p:cNvSpPr>
          <p:nvPr>
            <p:ph type="title"/>
          </p:nvPr>
        </p:nvSpPr>
        <p:spPr/>
        <p:txBody>
          <a:bodyPr/>
          <a:lstStyle/>
          <a:p>
            <a:r>
              <a:rPr lang="en-US" b="1" dirty="0"/>
              <a:t>6. Talk to a smart person every day. </a:t>
            </a:r>
            <a:r>
              <a:rPr lang="en-US" sz="2400" dirty="0"/>
              <a:t>Thom Singer</a:t>
            </a:r>
          </a:p>
        </p:txBody>
      </p:sp>
      <p:sp>
        <p:nvSpPr>
          <p:cNvPr id="3" name="Content Placeholder 2">
            <a:extLst>
              <a:ext uri="{FF2B5EF4-FFF2-40B4-BE49-F238E27FC236}">
                <a16:creationId xmlns:a16="http://schemas.microsoft.com/office/drawing/2014/main" id="{61454BAB-576E-4010-97E1-DEA7ED07C26D}"/>
              </a:ext>
            </a:extLst>
          </p:cNvPr>
          <p:cNvSpPr>
            <a:spLocks noGrp="1"/>
          </p:cNvSpPr>
          <p:nvPr>
            <p:ph idx="1"/>
          </p:nvPr>
        </p:nvSpPr>
        <p:spPr>
          <a:xfrm>
            <a:off x="838200" y="1690688"/>
            <a:ext cx="10515600" cy="4486275"/>
          </a:xfrm>
        </p:spPr>
        <p:txBody>
          <a:bodyPr>
            <a:normAutofit fontScale="32500" lnSpcReduction="20000"/>
          </a:bodyPr>
          <a:lstStyle/>
          <a:p>
            <a:pPr>
              <a:buFont typeface="Wingdings" panose="05000000000000000000" pitchFamily="2" charset="2"/>
              <a:buChar char="q"/>
            </a:pPr>
            <a:r>
              <a:rPr lang="en-US" sz="9000" dirty="0"/>
              <a:t> </a:t>
            </a:r>
            <a:r>
              <a:rPr lang="en-US" sz="11100" dirty="0"/>
              <a:t>Be respectful of their time.</a:t>
            </a:r>
          </a:p>
          <a:p>
            <a:pPr>
              <a:buFont typeface="Wingdings" panose="05000000000000000000" pitchFamily="2" charset="2"/>
              <a:buChar char="q"/>
            </a:pPr>
            <a:r>
              <a:rPr lang="en-US" sz="9000" dirty="0"/>
              <a:t> </a:t>
            </a:r>
            <a:r>
              <a:rPr lang="en-US" sz="11100" dirty="0"/>
              <a:t>Be prepared with questions.</a:t>
            </a:r>
          </a:p>
          <a:p>
            <a:pPr marL="0" indent="0">
              <a:buNone/>
            </a:pPr>
            <a:r>
              <a:rPr lang="en-US" sz="9000" dirty="0"/>
              <a:t>     - Their career path</a:t>
            </a:r>
          </a:p>
          <a:p>
            <a:pPr marL="0" indent="0">
              <a:buNone/>
            </a:pPr>
            <a:r>
              <a:rPr lang="en-US" sz="9000" dirty="0"/>
              <a:t>     - Industry trends</a:t>
            </a:r>
          </a:p>
          <a:p>
            <a:pPr marL="0" indent="0">
              <a:buNone/>
            </a:pPr>
            <a:r>
              <a:rPr lang="en-US" sz="9000" dirty="0"/>
              <a:t>     - Advice for you (resume, job search)</a:t>
            </a:r>
          </a:p>
          <a:p>
            <a:pPr marL="0" indent="0">
              <a:buNone/>
            </a:pPr>
            <a:r>
              <a:rPr lang="en-US" sz="9000" dirty="0"/>
              <a:t>     - Company culture</a:t>
            </a:r>
          </a:p>
          <a:p>
            <a:pPr marL="0" indent="0">
              <a:buNone/>
            </a:pPr>
            <a:r>
              <a:rPr lang="en-US" sz="9000" dirty="0"/>
              <a:t>     - Recommendations for other smart people</a:t>
            </a:r>
          </a:p>
          <a:p>
            <a:pPr>
              <a:buFont typeface="Wingdings" panose="05000000000000000000" pitchFamily="2" charset="2"/>
              <a:buChar char="q"/>
            </a:pPr>
            <a:r>
              <a:rPr lang="en-US" sz="9000" dirty="0"/>
              <a:t> </a:t>
            </a:r>
            <a:r>
              <a:rPr lang="en-US" sz="11100" dirty="0"/>
              <a:t>Send thank you with follow-up regarding their suggestions.</a:t>
            </a:r>
          </a:p>
          <a:p>
            <a:pPr marL="0" indent="0">
              <a:buNone/>
            </a:pPr>
            <a:r>
              <a:rPr lang="en-US" sz="4000" dirty="0"/>
              <a:t>     </a:t>
            </a:r>
          </a:p>
        </p:txBody>
      </p:sp>
      <p:pic>
        <p:nvPicPr>
          <p:cNvPr id="5" name="Picture 4" descr="A picture containing person, person, older, old&#10;&#10;Description automatically generated">
            <a:extLst>
              <a:ext uri="{FF2B5EF4-FFF2-40B4-BE49-F238E27FC236}">
                <a16:creationId xmlns:a16="http://schemas.microsoft.com/office/drawing/2014/main" id="{E4DCA8CF-A488-4621-ACE6-7C2482C6E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133" y="1628791"/>
            <a:ext cx="2859542" cy="3034649"/>
          </a:xfrm>
          <a:prstGeom prst="rect">
            <a:avLst/>
          </a:prstGeom>
        </p:spPr>
      </p:pic>
    </p:spTree>
    <p:extLst>
      <p:ext uri="{BB962C8B-B14F-4D97-AF65-F5344CB8AC3E}">
        <p14:creationId xmlns:p14="http://schemas.microsoft.com/office/powerpoint/2010/main" val="393414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A9F89D9-7777-4FC5-811D-ABD43B5AB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291" y="1520871"/>
            <a:ext cx="3466012" cy="2855186"/>
          </a:xfrm>
          <a:prstGeom prst="rect">
            <a:avLst/>
          </a:prstGeom>
        </p:spPr>
      </p:pic>
      <p:sp>
        <p:nvSpPr>
          <p:cNvPr id="2" name="Title 1">
            <a:extLst>
              <a:ext uri="{FF2B5EF4-FFF2-40B4-BE49-F238E27FC236}">
                <a16:creationId xmlns:a16="http://schemas.microsoft.com/office/drawing/2014/main" id="{56EAF2DC-CABD-49F9-9605-9358E6EB1B60}"/>
              </a:ext>
            </a:extLst>
          </p:cNvPr>
          <p:cNvSpPr>
            <a:spLocks noGrp="1"/>
          </p:cNvSpPr>
          <p:nvPr>
            <p:ph type="title"/>
          </p:nvPr>
        </p:nvSpPr>
        <p:spPr>
          <a:xfrm>
            <a:off x="838200" y="195308"/>
            <a:ext cx="10515600" cy="1325563"/>
          </a:xfrm>
        </p:spPr>
        <p:txBody>
          <a:bodyPr>
            <a:noAutofit/>
          </a:bodyPr>
          <a:lstStyle/>
          <a:p>
            <a:r>
              <a:rPr lang="en-US" sz="4800" b="1" dirty="0"/>
              <a:t>7. Make time of unemployment most productive </a:t>
            </a:r>
          </a:p>
        </p:txBody>
      </p:sp>
      <p:sp>
        <p:nvSpPr>
          <p:cNvPr id="3" name="Content Placeholder 2">
            <a:extLst>
              <a:ext uri="{FF2B5EF4-FFF2-40B4-BE49-F238E27FC236}">
                <a16:creationId xmlns:a16="http://schemas.microsoft.com/office/drawing/2014/main" id="{74F0F03A-A4B2-4729-B835-11AC7C17FC30}"/>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dirty="0"/>
              <a:t> What skill(s) did you learn or improve?</a:t>
            </a:r>
          </a:p>
          <a:p>
            <a:pPr>
              <a:buFont typeface="Wingdings" panose="05000000000000000000" pitchFamily="2" charset="2"/>
              <a:buChar char="q"/>
            </a:pPr>
            <a:r>
              <a:rPr lang="en-US" dirty="0"/>
              <a:t> What people or causes did you help?</a:t>
            </a:r>
          </a:p>
          <a:p>
            <a:pPr>
              <a:buFont typeface="Wingdings" panose="05000000000000000000" pitchFamily="2" charset="2"/>
              <a:buChar char="q"/>
            </a:pPr>
            <a:r>
              <a:rPr lang="en-US" dirty="0"/>
              <a:t> What steps did you take toward better health?</a:t>
            </a:r>
          </a:p>
          <a:p>
            <a:pPr>
              <a:buFont typeface="Wingdings" panose="05000000000000000000" pitchFamily="2" charset="2"/>
              <a:buChar char="q"/>
            </a:pPr>
            <a:r>
              <a:rPr lang="en-US" dirty="0"/>
              <a:t> What did you do to help your immediate family?</a:t>
            </a:r>
          </a:p>
          <a:p>
            <a:pPr>
              <a:buFont typeface="Wingdings" panose="05000000000000000000" pitchFamily="2" charset="2"/>
              <a:buChar char="q"/>
            </a:pPr>
            <a:r>
              <a:rPr lang="en-US" dirty="0"/>
              <a:t> What did you do to help your neighbors, coworkers,             </a:t>
            </a:r>
          </a:p>
          <a:p>
            <a:pPr marL="0" indent="0">
              <a:buNone/>
            </a:pPr>
            <a:r>
              <a:rPr lang="en-US" dirty="0"/>
              <a:t>      or friends?</a:t>
            </a:r>
          </a:p>
          <a:p>
            <a:pPr>
              <a:buFont typeface="Wingdings" panose="05000000000000000000" pitchFamily="2" charset="2"/>
              <a:buChar char="q"/>
            </a:pPr>
            <a:r>
              <a:rPr lang="en-US" dirty="0"/>
              <a:t> What did you do to help your community?</a:t>
            </a:r>
          </a:p>
          <a:p>
            <a:pPr>
              <a:buFont typeface="Wingdings" panose="05000000000000000000" pitchFamily="2" charset="2"/>
              <a:buChar char="q"/>
            </a:pPr>
            <a:r>
              <a:rPr lang="en-US" dirty="0"/>
              <a:t> What did you do to help Texas?</a:t>
            </a:r>
          </a:p>
          <a:p>
            <a:pPr>
              <a:buFont typeface="Wingdings" panose="05000000000000000000" pitchFamily="2" charset="2"/>
              <a:buChar char="q"/>
            </a:pPr>
            <a:r>
              <a:rPr lang="en-US" dirty="0"/>
              <a:t> What did you do to help your country?</a:t>
            </a:r>
          </a:p>
          <a:p>
            <a:pPr>
              <a:buFont typeface="Wingdings" panose="05000000000000000000" pitchFamily="2" charset="2"/>
              <a:buChar char="q"/>
            </a:pPr>
            <a:r>
              <a:rPr lang="en-US" dirty="0"/>
              <a:t> What did you do to benefit the world?</a:t>
            </a:r>
          </a:p>
        </p:txBody>
      </p:sp>
    </p:spTree>
    <p:extLst>
      <p:ext uri="{BB962C8B-B14F-4D97-AF65-F5344CB8AC3E}">
        <p14:creationId xmlns:p14="http://schemas.microsoft.com/office/powerpoint/2010/main" val="246000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6441-1FD8-4DBA-B564-E30EB74C5D9D}"/>
              </a:ext>
            </a:extLst>
          </p:cNvPr>
          <p:cNvSpPr>
            <a:spLocks noGrp="1"/>
          </p:cNvSpPr>
          <p:nvPr>
            <p:ph type="title"/>
          </p:nvPr>
        </p:nvSpPr>
        <p:spPr/>
        <p:txBody>
          <a:bodyPr>
            <a:normAutofit/>
          </a:bodyPr>
          <a:lstStyle/>
          <a:p>
            <a:r>
              <a:rPr lang="en-US" sz="5400" b="1" dirty="0"/>
              <a:t>8. POSITIVELY REFRAME EVERYTHING</a:t>
            </a:r>
          </a:p>
        </p:txBody>
      </p:sp>
      <p:sp>
        <p:nvSpPr>
          <p:cNvPr id="3" name="Content Placeholder 2">
            <a:extLst>
              <a:ext uri="{FF2B5EF4-FFF2-40B4-BE49-F238E27FC236}">
                <a16:creationId xmlns:a16="http://schemas.microsoft.com/office/drawing/2014/main" id="{C9D17EA3-DC69-42F3-B2E3-D17197D00D4F}"/>
              </a:ext>
            </a:extLst>
          </p:cNvPr>
          <p:cNvSpPr>
            <a:spLocks noGrp="1"/>
          </p:cNvSpPr>
          <p:nvPr>
            <p:ph idx="1"/>
          </p:nvPr>
        </p:nvSpPr>
        <p:spPr/>
        <p:txBody>
          <a:bodyPr>
            <a:normAutofit lnSpcReduction="10000"/>
          </a:bodyPr>
          <a:lstStyle/>
          <a:p>
            <a:pPr>
              <a:buFont typeface="Wingdings" panose="05000000000000000000" pitchFamily="2" charset="2"/>
              <a:buChar char="q"/>
            </a:pPr>
            <a:r>
              <a:rPr lang="en-US" dirty="0"/>
              <a:t> </a:t>
            </a:r>
            <a:r>
              <a:rPr lang="en-US" b="1" dirty="0"/>
              <a:t>Successes and lessons</a:t>
            </a:r>
          </a:p>
          <a:p>
            <a:pPr>
              <a:buFont typeface="Wingdings" panose="05000000000000000000" pitchFamily="2" charset="2"/>
              <a:buChar char="q"/>
            </a:pPr>
            <a:r>
              <a:rPr lang="en-US" dirty="0"/>
              <a:t> At the end of every day, celebrate 3 good things that happened.</a:t>
            </a:r>
          </a:p>
          <a:p>
            <a:pPr>
              <a:buFont typeface="Wingdings" panose="05000000000000000000" pitchFamily="2" charset="2"/>
              <a:buChar char="q"/>
            </a:pPr>
            <a:r>
              <a:rPr lang="en-US" dirty="0"/>
              <a:t> “</a:t>
            </a:r>
            <a:r>
              <a:rPr lang="en-US" i="1" dirty="0"/>
              <a:t>I didn’t get discouraged and tried to learn everything I could and made adjustments after every (failed) interview.” </a:t>
            </a:r>
            <a:r>
              <a:rPr lang="en-US" dirty="0"/>
              <a:t>Woody Woodcock, hired after 1 year</a:t>
            </a:r>
          </a:p>
          <a:p>
            <a:pPr>
              <a:buFont typeface="Wingdings" panose="05000000000000000000" pitchFamily="2" charset="2"/>
              <a:buChar char="q"/>
            </a:pPr>
            <a:r>
              <a:rPr lang="en-US" dirty="0"/>
              <a:t> “</a:t>
            </a:r>
            <a:r>
              <a:rPr lang="en-US" i="1" dirty="0"/>
              <a:t>I feel so lucky to have NOT been chosen for previous positions because this one is SO perfect for me.” </a:t>
            </a:r>
            <a:r>
              <a:rPr lang="en-US" dirty="0"/>
              <a:t>Joanna Ward</a:t>
            </a:r>
          </a:p>
          <a:p>
            <a:pPr>
              <a:buFont typeface="Wingdings" panose="05000000000000000000" pitchFamily="2" charset="2"/>
              <a:buChar char="q"/>
            </a:pPr>
            <a:r>
              <a:rPr lang="en-US" dirty="0"/>
              <a:t> “</a:t>
            </a:r>
            <a:r>
              <a:rPr lang="en-US" i="1" dirty="0"/>
              <a:t>If they hired someone else, that is one less person you have to compete with. Don’t sweat it, your next job is out there.</a:t>
            </a:r>
            <a:r>
              <a:rPr lang="en-US" dirty="0"/>
              <a:t>” Carey Lynch, hired after 4 months.</a:t>
            </a:r>
          </a:p>
        </p:txBody>
      </p:sp>
    </p:spTree>
    <p:extLst>
      <p:ext uri="{BB962C8B-B14F-4D97-AF65-F5344CB8AC3E}">
        <p14:creationId xmlns:p14="http://schemas.microsoft.com/office/powerpoint/2010/main" val="162604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Wizard of Oz Movie Review">
            <a:extLst>
              <a:ext uri="{FF2B5EF4-FFF2-40B4-BE49-F238E27FC236}">
                <a16:creationId xmlns:a16="http://schemas.microsoft.com/office/drawing/2014/main" id="{3DA4B040-55B2-49AE-A528-D2A0DE9FE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316" y="473150"/>
            <a:ext cx="4880344" cy="582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796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08CC-ED38-4185-AEA5-B7CA0305E9AD}"/>
              </a:ext>
            </a:extLst>
          </p:cNvPr>
          <p:cNvSpPr>
            <a:spLocks noGrp="1"/>
          </p:cNvSpPr>
          <p:nvPr>
            <p:ph type="title"/>
          </p:nvPr>
        </p:nvSpPr>
        <p:spPr/>
        <p:txBody>
          <a:bodyPr/>
          <a:lstStyle/>
          <a:p>
            <a:r>
              <a:rPr lang="en-US" b="1" dirty="0"/>
              <a:t>9. Keep an open mind. Learn from everybody.</a:t>
            </a:r>
          </a:p>
        </p:txBody>
      </p:sp>
      <p:sp>
        <p:nvSpPr>
          <p:cNvPr id="3" name="Content Placeholder 2">
            <a:extLst>
              <a:ext uri="{FF2B5EF4-FFF2-40B4-BE49-F238E27FC236}">
                <a16:creationId xmlns:a16="http://schemas.microsoft.com/office/drawing/2014/main" id="{81FA5693-9DF6-4841-9608-847E833ED9A6}"/>
              </a:ext>
            </a:extLst>
          </p:cNvPr>
          <p:cNvSpPr>
            <a:spLocks noGrp="1"/>
          </p:cNvSpPr>
          <p:nvPr>
            <p:ph idx="1"/>
          </p:nvPr>
        </p:nvSpPr>
        <p:spPr/>
        <p:txBody>
          <a:bodyPr>
            <a:normAutofit fontScale="92500"/>
          </a:bodyPr>
          <a:lstStyle/>
          <a:p>
            <a:pPr>
              <a:buFont typeface="Wingdings" panose="05000000000000000000" pitchFamily="2" charset="2"/>
              <a:buChar char="q"/>
            </a:pPr>
            <a:r>
              <a:rPr lang="en-US" dirty="0"/>
              <a:t> Take advantage of every bit of free training that is available; go to all the classes offered by each of the big three job clubs. If the advice is contradictory, follow the approach that makes the most sense to you.</a:t>
            </a:r>
          </a:p>
          <a:p>
            <a:pPr>
              <a:buFont typeface="Wingdings" panose="05000000000000000000" pitchFamily="2" charset="2"/>
              <a:buChar char="q"/>
            </a:pPr>
            <a:r>
              <a:rPr lang="en-US" dirty="0"/>
              <a:t> Attend webinars,  ACC Strategies classes, </a:t>
            </a:r>
            <a:r>
              <a:rPr lang="en-US" dirty="0" err="1"/>
              <a:t>WorkinTexas</a:t>
            </a:r>
            <a:r>
              <a:rPr lang="en-US" dirty="0"/>
              <a:t> classes, and events posted on Eventbrite. </a:t>
            </a:r>
          </a:p>
          <a:p>
            <a:pPr>
              <a:buFont typeface="Wingdings" panose="05000000000000000000" pitchFamily="2" charset="2"/>
              <a:buChar char="q"/>
            </a:pPr>
            <a:r>
              <a:rPr lang="en-US" dirty="0"/>
              <a:t> Connect with speakers through LinkedIn. Follow up with a request for a conversation. Create a mutually beneficial relationship. </a:t>
            </a:r>
          </a:p>
          <a:p>
            <a:pPr>
              <a:buFont typeface="Wingdings" panose="05000000000000000000" pitchFamily="2" charset="2"/>
              <a:buChar char="q"/>
            </a:pPr>
            <a:r>
              <a:rPr lang="en-US" dirty="0"/>
              <a:t> Endorse and recommend people on LinkedIn. Often, they will reciprocate. </a:t>
            </a:r>
          </a:p>
          <a:p>
            <a:pPr>
              <a:buFont typeface="Wingdings" panose="05000000000000000000" pitchFamily="2" charset="2"/>
              <a:buChar char="q"/>
            </a:pPr>
            <a:r>
              <a:rPr lang="en-US" dirty="0"/>
              <a:t> Take a lifeboat job if you need the money or just want to work. No need to talk about it in the interview. </a:t>
            </a:r>
          </a:p>
        </p:txBody>
      </p:sp>
    </p:spTree>
    <p:extLst>
      <p:ext uri="{BB962C8B-B14F-4D97-AF65-F5344CB8AC3E}">
        <p14:creationId xmlns:p14="http://schemas.microsoft.com/office/powerpoint/2010/main" val="4227741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EA18-1B50-4A00-B2DF-64C97BCB3EA8}"/>
              </a:ext>
            </a:extLst>
          </p:cNvPr>
          <p:cNvSpPr>
            <a:spLocks noGrp="1"/>
          </p:cNvSpPr>
          <p:nvPr>
            <p:ph type="title"/>
          </p:nvPr>
        </p:nvSpPr>
        <p:spPr/>
        <p:txBody>
          <a:bodyPr/>
          <a:lstStyle/>
          <a:p>
            <a:r>
              <a:rPr lang="en-US" b="1" dirty="0"/>
              <a:t>Ultimately, you already have the power.</a:t>
            </a:r>
          </a:p>
        </p:txBody>
      </p:sp>
      <p:sp>
        <p:nvSpPr>
          <p:cNvPr id="3" name="Content Placeholder 2">
            <a:extLst>
              <a:ext uri="{FF2B5EF4-FFF2-40B4-BE49-F238E27FC236}">
                <a16:creationId xmlns:a16="http://schemas.microsoft.com/office/drawing/2014/main" id="{076E9FF8-7184-40AC-BBF5-4BD5702DD3E9}"/>
              </a:ext>
            </a:extLst>
          </p:cNvPr>
          <p:cNvSpPr>
            <a:spLocks noGrp="1"/>
          </p:cNvSpPr>
          <p:nvPr>
            <p:ph idx="1"/>
          </p:nvPr>
        </p:nvSpPr>
        <p:spPr/>
        <p:txBody>
          <a:bodyPr>
            <a:normAutofit/>
          </a:bodyPr>
          <a:lstStyle/>
          <a:p>
            <a:pPr marL="0" indent="0">
              <a:buNone/>
            </a:pPr>
            <a:r>
              <a:rPr lang="en-US" sz="4000" dirty="0"/>
              <a:t>You: Keep learning, applying, networking, helping. Repeat until hired.  </a:t>
            </a:r>
          </a:p>
          <a:p>
            <a:pPr marL="0" indent="0">
              <a:buNone/>
            </a:pPr>
            <a:endParaRPr lang="en-US" sz="4000" dirty="0"/>
          </a:p>
          <a:p>
            <a:pPr marL="0" indent="0">
              <a:buNone/>
            </a:pPr>
            <a:endParaRPr lang="en-US" sz="4000" dirty="0"/>
          </a:p>
          <a:p>
            <a:pPr marL="0" indent="0">
              <a:buNone/>
            </a:pPr>
            <a:r>
              <a:rPr lang="en-US" sz="4000" dirty="0"/>
              <a:t>Dorothy: Click those ruby slippers and</a:t>
            </a:r>
          </a:p>
          <a:p>
            <a:pPr marL="0" indent="0">
              <a:buNone/>
            </a:pPr>
            <a:r>
              <a:rPr lang="en-US" sz="4000" dirty="0"/>
              <a:t> repeat, “There’s no place like home.”  </a:t>
            </a:r>
          </a:p>
        </p:txBody>
      </p:sp>
      <p:pic>
        <p:nvPicPr>
          <p:cNvPr id="5" name="Picture 4" descr="A pair of red shoes&#10;&#10;Description automatically generated with medium confidence">
            <a:extLst>
              <a:ext uri="{FF2B5EF4-FFF2-40B4-BE49-F238E27FC236}">
                <a16:creationId xmlns:a16="http://schemas.microsoft.com/office/drawing/2014/main" id="{2B7070C0-2768-40EC-A420-D4A6BE471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429" y="4159139"/>
            <a:ext cx="2536371" cy="2017824"/>
          </a:xfrm>
          <a:prstGeom prst="rect">
            <a:avLst/>
          </a:prstGeom>
        </p:spPr>
      </p:pic>
      <p:pic>
        <p:nvPicPr>
          <p:cNvPr id="7" name="Picture 6" descr="A picture containing text, person, indoor, clipart&#10;&#10;Description automatically generated">
            <a:extLst>
              <a:ext uri="{FF2B5EF4-FFF2-40B4-BE49-F238E27FC236}">
                <a16:creationId xmlns:a16="http://schemas.microsoft.com/office/drawing/2014/main" id="{3B0A47B0-9976-443A-A659-42B10FFC9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370" y="2526845"/>
            <a:ext cx="3474797" cy="1810023"/>
          </a:xfrm>
          <a:prstGeom prst="rect">
            <a:avLst/>
          </a:prstGeom>
        </p:spPr>
      </p:pic>
    </p:spTree>
    <p:extLst>
      <p:ext uri="{BB962C8B-B14F-4D97-AF65-F5344CB8AC3E}">
        <p14:creationId xmlns:p14="http://schemas.microsoft.com/office/powerpoint/2010/main" val="4037498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and blue flag&#10;&#10;Description automatically generated with medium confidence">
            <a:extLst>
              <a:ext uri="{FF2B5EF4-FFF2-40B4-BE49-F238E27FC236}">
                <a16:creationId xmlns:a16="http://schemas.microsoft.com/office/drawing/2014/main" id="{FBB1A922-6590-40F9-B6C1-D422A61C28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45920" y="664382"/>
            <a:ext cx="8843554" cy="5443130"/>
          </a:xfrm>
          <a:prstGeom prst="rect">
            <a:avLst/>
          </a:prstGeom>
        </p:spPr>
      </p:pic>
    </p:spTree>
    <p:extLst>
      <p:ext uri="{BB962C8B-B14F-4D97-AF65-F5344CB8AC3E}">
        <p14:creationId xmlns:p14="http://schemas.microsoft.com/office/powerpoint/2010/main" val="34644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4F05-F5ED-426F-9A5B-AE114B532896}"/>
              </a:ext>
            </a:extLst>
          </p:cNvPr>
          <p:cNvSpPr>
            <a:spLocks noGrp="1"/>
          </p:cNvSpPr>
          <p:nvPr>
            <p:ph type="title"/>
          </p:nvPr>
        </p:nvSpPr>
        <p:spPr/>
        <p:txBody>
          <a:bodyPr>
            <a:normAutofit/>
          </a:bodyPr>
          <a:lstStyle/>
          <a:p>
            <a:r>
              <a:rPr lang="en-US" sz="6600" b="1" dirty="0"/>
              <a:t>The Logical Life     </a:t>
            </a:r>
          </a:p>
        </p:txBody>
      </p:sp>
      <p:sp>
        <p:nvSpPr>
          <p:cNvPr id="3" name="Content Placeholder 2">
            <a:extLst>
              <a:ext uri="{FF2B5EF4-FFF2-40B4-BE49-F238E27FC236}">
                <a16:creationId xmlns:a16="http://schemas.microsoft.com/office/drawing/2014/main" id="{89C3C2A2-E5DC-4FEE-955F-C91AFB6C7B79}"/>
              </a:ext>
            </a:extLst>
          </p:cNvPr>
          <p:cNvSpPr>
            <a:spLocks noGrp="1"/>
          </p:cNvSpPr>
          <p:nvPr>
            <p:ph idx="1"/>
          </p:nvPr>
        </p:nvSpPr>
        <p:spPr/>
        <p:txBody>
          <a:bodyPr>
            <a:normAutofit lnSpcReduction="10000"/>
          </a:bodyPr>
          <a:lstStyle/>
          <a:p>
            <a:pPr>
              <a:buFont typeface="Wingdings" panose="05000000000000000000" pitchFamily="2" charset="2"/>
              <a:buChar char="q"/>
            </a:pPr>
            <a:r>
              <a:rPr lang="en-US" dirty="0"/>
              <a:t>   </a:t>
            </a:r>
            <a:r>
              <a:rPr lang="en-US" sz="3600" dirty="0"/>
              <a:t>Misbehave </a:t>
            </a:r>
            <a:r>
              <a:rPr lang="en-US" sz="3600" dirty="0">
                <a:sym typeface="Wingdings" panose="05000000000000000000" pitchFamily="2" charset="2"/>
              </a:rPr>
              <a:t> Time out</a:t>
            </a:r>
            <a:endParaRPr lang="en-US" sz="3600" dirty="0"/>
          </a:p>
          <a:p>
            <a:pPr>
              <a:buFont typeface="Wingdings" panose="05000000000000000000" pitchFamily="2" charset="2"/>
              <a:buChar char="q"/>
            </a:pPr>
            <a:r>
              <a:rPr lang="en-US" sz="3600" dirty="0"/>
              <a:t> Study + homework </a:t>
            </a:r>
            <a:r>
              <a:rPr lang="en-US" sz="3600" dirty="0">
                <a:sym typeface="Wingdings" panose="05000000000000000000" pitchFamily="2" charset="2"/>
              </a:rPr>
              <a:t> Good grades</a:t>
            </a:r>
          </a:p>
          <a:p>
            <a:pPr>
              <a:buFont typeface="Wingdings" panose="05000000000000000000" pitchFamily="2" charset="2"/>
              <a:buChar char="q"/>
            </a:pPr>
            <a:r>
              <a:rPr lang="en-US" sz="3600" dirty="0">
                <a:sym typeface="Wingdings" panose="05000000000000000000" pitchFamily="2" charset="2"/>
              </a:rPr>
              <a:t> Good grades  Good school and scholarships</a:t>
            </a:r>
          </a:p>
          <a:p>
            <a:pPr>
              <a:buFont typeface="Wingdings" panose="05000000000000000000" pitchFamily="2" charset="2"/>
              <a:buChar char="q"/>
            </a:pPr>
            <a:r>
              <a:rPr lang="en-US" sz="3600" dirty="0">
                <a:sym typeface="Wingdings" panose="05000000000000000000" pitchFamily="2" charset="2"/>
              </a:rPr>
              <a:t> Graduation from good school with good grades  	Good job</a:t>
            </a:r>
          </a:p>
          <a:p>
            <a:pPr>
              <a:buFont typeface="Wingdings" panose="05000000000000000000" pitchFamily="2" charset="2"/>
              <a:buChar char="q"/>
            </a:pPr>
            <a:r>
              <a:rPr lang="en-US" sz="3600" dirty="0">
                <a:sym typeface="Wingdings" panose="05000000000000000000" pitchFamily="2" charset="2"/>
              </a:rPr>
              <a:t> Work hard at good job  Raises and promotions </a:t>
            </a:r>
          </a:p>
          <a:p>
            <a:pPr>
              <a:buFont typeface="Wingdings" panose="05000000000000000000" pitchFamily="2" charset="2"/>
              <a:buChar char="q"/>
            </a:pPr>
            <a:r>
              <a:rPr lang="en-US" sz="3600" dirty="0">
                <a:sym typeface="Wingdings" panose="05000000000000000000" pitchFamily="2" charset="2"/>
              </a:rPr>
              <a:t> Dorothy: Feed the chickens  Have eggs for 	breakfast       </a:t>
            </a:r>
            <a:endParaRPr lang="en-US" sz="3600" dirty="0"/>
          </a:p>
        </p:txBody>
      </p:sp>
      <p:pic>
        <p:nvPicPr>
          <p:cNvPr id="6" name="Picture 5" descr="A picture containing person, cellphone&#10;&#10;Description automatically generated">
            <a:extLst>
              <a:ext uri="{FF2B5EF4-FFF2-40B4-BE49-F238E27FC236}">
                <a16:creationId xmlns:a16="http://schemas.microsoft.com/office/drawing/2014/main" id="{D2A77B98-A6C2-4465-AB41-A98043512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829" y="365125"/>
            <a:ext cx="1915886" cy="1685698"/>
          </a:xfrm>
          <a:prstGeom prst="rect">
            <a:avLst/>
          </a:prstGeom>
        </p:spPr>
      </p:pic>
    </p:spTree>
    <p:extLst>
      <p:ext uri="{BB962C8B-B14F-4D97-AF65-F5344CB8AC3E}">
        <p14:creationId xmlns:p14="http://schemas.microsoft.com/office/powerpoint/2010/main" val="351488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80">
                                          <p:stCondLst>
                                            <p:cond delay="0"/>
                                          </p:stCondLst>
                                        </p:cTn>
                                        <p:tgtEl>
                                          <p:spTgt spid="3">
                                            <p:txEl>
                                              <p:pRg st="5" end="5"/>
                                            </p:txEl>
                                          </p:spTgt>
                                        </p:tgtEl>
                                      </p:cBhvr>
                                    </p:animEffect>
                                    <p:anim calcmode="lin" valueType="num">
                                      <p:cBhvr>
                                        <p:cTn id="39"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5" end="5"/>
                                            </p:txEl>
                                          </p:spTgt>
                                        </p:tgtEl>
                                      </p:cBhvr>
                                      <p:to x="100000" y="60000"/>
                                    </p:animScale>
                                    <p:animScale>
                                      <p:cBhvr>
                                        <p:cTn id="45" dur="166" decel="50000">
                                          <p:stCondLst>
                                            <p:cond delay="676"/>
                                          </p:stCondLst>
                                        </p:cTn>
                                        <p:tgtEl>
                                          <p:spTgt spid="3">
                                            <p:txEl>
                                              <p:pRg st="5" end="5"/>
                                            </p:txEl>
                                          </p:spTgt>
                                        </p:tgtEl>
                                      </p:cBhvr>
                                      <p:to x="100000" y="100000"/>
                                    </p:animScale>
                                    <p:animScale>
                                      <p:cBhvr>
                                        <p:cTn id="46" dur="26">
                                          <p:stCondLst>
                                            <p:cond delay="1312"/>
                                          </p:stCondLst>
                                        </p:cTn>
                                        <p:tgtEl>
                                          <p:spTgt spid="3">
                                            <p:txEl>
                                              <p:pRg st="5" end="5"/>
                                            </p:txEl>
                                          </p:spTgt>
                                        </p:tgtEl>
                                      </p:cBhvr>
                                      <p:to x="100000" y="80000"/>
                                    </p:animScale>
                                    <p:animScale>
                                      <p:cBhvr>
                                        <p:cTn id="47" dur="166" decel="50000">
                                          <p:stCondLst>
                                            <p:cond delay="1338"/>
                                          </p:stCondLst>
                                        </p:cTn>
                                        <p:tgtEl>
                                          <p:spTgt spid="3">
                                            <p:txEl>
                                              <p:pRg st="5" end="5"/>
                                            </p:txEl>
                                          </p:spTgt>
                                        </p:tgtEl>
                                      </p:cBhvr>
                                      <p:to x="100000" y="100000"/>
                                    </p:animScale>
                                    <p:animScale>
                                      <p:cBhvr>
                                        <p:cTn id="48" dur="26">
                                          <p:stCondLst>
                                            <p:cond delay="1642"/>
                                          </p:stCondLst>
                                        </p:cTn>
                                        <p:tgtEl>
                                          <p:spTgt spid="3">
                                            <p:txEl>
                                              <p:pRg st="5" end="5"/>
                                            </p:txEl>
                                          </p:spTgt>
                                        </p:tgtEl>
                                      </p:cBhvr>
                                      <p:to x="100000" y="90000"/>
                                    </p:animScale>
                                    <p:animScale>
                                      <p:cBhvr>
                                        <p:cTn id="49" dur="166" decel="50000">
                                          <p:stCondLst>
                                            <p:cond delay="1668"/>
                                          </p:stCondLst>
                                        </p:cTn>
                                        <p:tgtEl>
                                          <p:spTgt spid="3">
                                            <p:txEl>
                                              <p:pRg st="5" end="5"/>
                                            </p:txEl>
                                          </p:spTgt>
                                        </p:tgtEl>
                                      </p:cBhvr>
                                      <p:to x="100000" y="100000"/>
                                    </p:animScale>
                                    <p:animScale>
                                      <p:cBhvr>
                                        <p:cTn id="50" dur="26">
                                          <p:stCondLst>
                                            <p:cond delay="1808"/>
                                          </p:stCondLst>
                                        </p:cTn>
                                        <p:tgtEl>
                                          <p:spTgt spid="3">
                                            <p:txEl>
                                              <p:pRg st="5" end="5"/>
                                            </p:txEl>
                                          </p:spTgt>
                                        </p:tgtEl>
                                      </p:cBhvr>
                                      <p:to x="100000" y="95000"/>
                                    </p:animScale>
                                    <p:animScale>
                                      <p:cBhvr>
                                        <p:cTn id="51"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7BC2-FB77-4C04-B7F0-94358A3F746C}"/>
              </a:ext>
            </a:extLst>
          </p:cNvPr>
          <p:cNvSpPr>
            <a:spLocks noGrp="1"/>
          </p:cNvSpPr>
          <p:nvPr>
            <p:ph type="title"/>
          </p:nvPr>
        </p:nvSpPr>
        <p:spPr/>
        <p:txBody>
          <a:bodyPr>
            <a:normAutofit/>
          </a:bodyPr>
          <a:lstStyle/>
          <a:p>
            <a:r>
              <a:rPr lang="en-US" sz="7200" b="1" dirty="0"/>
              <a:t>Disruption  </a:t>
            </a:r>
            <a:r>
              <a:rPr lang="en-US" sz="6000" b="1" dirty="0"/>
              <a:t>   </a:t>
            </a:r>
          </a:p>
        </p:txBody>
      </p:sp>
      <p:sp>
        <p:nvSpPr>
          <p:cNvPr id="3" name="Content Placeholder 2">
            <a:extLst>
              <a:ext uri="{FF2B5EF4-FFF2-40B4-BE49-F238E27FC236}">
                <a16:creationId xmlns:a16="http://schemas.microsoft.com/office/drawing/2014/main" id="{10E5767C-2A7E-40B8-9F73-2B47BF81F034}"/>
              </a:ext>
            </a:extLst>
          </p:cNvPr>
          <p:cNvSpPr>
            <a:spLocks noGrp="1"/>
          </p:cNvSpPr>
          <p:nvPr>
            <p:ph idx="1"/>
          </p:nvPr>
        </p:nvSpPr>
        <p:spPr/>
        <p:txBody>
          <a:bodyPr>
            <a:normAutofit/>
          </a:bodyPr>
          <a:lstStyle/>
          <a:p>
            <a:pPr>
              <a:buFont typeface="Wingdings" panose="05000000000000000000" pitchFamily="2" charset="2"/>
              <a:buChar char="q"/>
            </a:pPr>
            <a:r>
              <a:rPr lang="en-US" sz="3600" dirty="0"/>
              <a:t> New management</a:t>
            </a:r>
          </a:p>
          <a:p>
            <a:pPr>
              <a:buFont typeface="Wingdings" panose="05000000000000000000" pitchFamily="2" charset="2"/>
              <a:buChar char="q"/>
            </a:pPr>
            <a:r>
              <a:rPr lang="en-US" sz="3600" dirty="0"/>
              <a:t> Virus outbreak</a:t>
            </a:r>
          </a:p>
          <a:p>
            <a:pPr>
              <a:buFont typeface="Wingdings" panose="05000000000000000000" pitchFamily="2" charset="2"/>
              <a:buChar char="q"/>
            </a:pPr>
            <a:r>
              <a:rPr lang="en-US" sz="3600" dirty="0"/>
              <a:t> Loss of major contract / customer</a:t>
            </a:r>
          </a:p>
          <a:p>
            <a:pPr>
              <a:buFont typeface="Wingdings" panose="05000000000000000000" pitchFamily="2" charset="2"/>
              <a:buChar char="q"/>
            </a:pPr>
            <a:r>
              <a:rPr lang="en-US" sz="3600" dirty="0"/>
              <a:t> No longer stellar performance evaluations</a:t>
            </a:r>
          </a:p>
          <a:p>
            <a:pPr>
              <a:buFont typeface="Wingdings" panose="05000000000000000000" pitchFamily="2" charset="2"/>
              <a:buChar char="q"/>
            </a:pPr>
            <a:r>
              <a:rPr lang="en-US" sz="3600" dirty="0"/>
              <a:t> PIP (Performance Improvement Plan)</a:t>
            </a:r>
          </a:p>
          <a:p>
            <a:pPr>
              <a:buFont typeface="Wingdings" panose="05000000000000000000" pitchFamily="2" charset="2"/>
              <a:buChar char="q"/>
            </a:pPr>
            <a:r>
              <a:rPr lang="en-US" sz="3600" dirty="0"/>
              <a:t> Planned reorganization</a:t>
            </a:r>
          </a:p>
          <a:p>
            <a:pPr>
              <a:buFont typeface="Wingdings" panose="05000000000000000000" pitchFamily="2" charset="2"/>
              <a:buChar char="q"/>
            </a:pPr>
            <a:r>
              <a:rPr lang="en-US" sz="3600" dirty="0"/>
              <a:t> Dorothy: Storm is </a:t>
            </a:r>
            <a:r>
              <a:rPr lang="en-US" sz="3600" dirty="0" err="1"/>
              <a:t>a’comin</a:t>
            </a:r>
            <a:r>
              <a:rPr lang="en-US" sz="3600" dirty="0"/>
              <a:t>’</a:t>
            </a:r>
          </a:p>
        </p:txBody>
      </p:sp>
      <p:pic>
        <p:nvPicPr>
          <p:cNvPr id="7" name="Picture 6" descr="A person with the hand on the chin&#10;&#10;Description automatically generated with low confidence">
            <a:extLst>
              <a:ext uri="{FF2B5EF4-FFF2-40B4-BE49-F238E27FC236}">
                <a16:creationId xmlns:a16="http://schemas.microsoft.com/office/drawing/2014/main" id="{B78C4B02-E12A-437B-98D1-D02BD100A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706" y="365125"/>
            <a:ext cx="4983065" cy="2301876"/>
          </a:xfrm>
          <a:prstGeom prst="rect">
            <a:avLst/>
          </a:prstGeom>
        </p:spPr>
      </p:pic>
    </p:spTree>
    <p:extLst>
      <p:ext uri="{BB962C8B-B14F-4D97-AF65-F5344CB8AC3E}">
        <p14:creationId xmlns:p14="http://schemas.microsoft.com/office/powerpoint/2010/main" val="96537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wipe(down)">
                                      <p:cBhvr>
                                        <p:cTn id="53" dur="580">
                                          <p:stCondLst>
                                            <p:cond delay="0"/>
                                          </p:stCondLst>
                                        </p:cTn>
                                        <p:tgtEl>
                                          <p:spTgt spid="3">
                                            <p:txEl>
                                              <p:pRg st="6" end="6"/>
                                            </p:txEl>
                                          </p:spTgt>
                                        </p:tgtEl>
                                      </p:cBhvr>
                                    </p:animEffect>
                                    <p:anim calcmode="lin" valueType="num">
                                      <p:cBhvr>
                                        <p:cTn id="5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6" end="6"/>
                                            </p:txEl>
                                          </p:spTgt>
                                        </p:tgtEl>
                                      </p:cBhvr>
                                      <p:to x="100000" y="60000"/>
                                    </p:animScale>
                                    <p:animScale>
                                      <p:cBhvr>
                                        <p:cTn id="60" dur="166" decel="50000">
                                          <p:stCondLst>
                                            <p:cond delay="676"/>
                                          </p:stCondLst>
                                        </p:cTn>
                                        <p:tgtEl>
                                          <p:spTgt spid="3">
                                            <p:txEl>
                                              <p:pRg st="6" end="6"/>
                                            </p:txEl>
                                          </p:spTgt>
                                        </p:tgtEl>
                                      </p:cBhvr>
                                      <p:to x="100000" y="100000"/>
                                    </p:animScale>
                                    <p:animScale>
                                      <p:cBhvr>
                                        <p:cTn id="61" dur="26">
                                          <p:stCondLst>
                                            <p:cond delay="1312"/>
                                          </p:stCondLst>
                                        </p:cTn>
                                        <p:tgtEl>
                                          <p:spTgt spid="3">
                                            <p:txEl>
                                              <p:pRg st="6" end="6"/>
                                            </p:txEl>
                                          </p:spTgt>
                                        </p:tgtEl>
                                      </p:cBhvr>
                                      <p:to x="100000" y="80000"/>
                                    </p:animScale>
                                    <p:animScale>
                                      <p:cBhvr>
                                        <p:cTn id="62" dur="166" decel="50000">
                                          <p:stCondLst>
                                            <p:cond delay="1338"/>
                                          </p:stCondLst>
                                        </p:cTn>
                                        <p:tgtEl>
                                          <p:spTgt spid="3">
                                            <p:txEl>
                                              <p:pRg st="6" end="6"/>
                                            </p:txEl>
                                          </p:spTgt>
                                        </p:tgtEl>
                                      </p:cBhvr>
                                      <p:to x="100000" y="100000"/>
                                    </p:animScale>
                                    <p:animScale>
                                      <p:cBhvr>
                                        <p:cTn id="63" dur="26">
                                          <p:stCondLst>
                                            <p:cond delay="1642"/>
                                          </p:stCondLst>
                                        </p:cTn>
                                        <p:tgtEl>
                                          <p:spTgt spid="3">
                                            <p:txEl>
                                              <p:pRg st="6" end="6"/>
                                            </p:txEl>
                                          </p:spTgt>
                                        </p:tgtEl>
                                      </p:cBhvr>
                                      <p:to x="100000" y="90000"/>
                                    </p:animScale>
                                    <p:animScale>
                                      <p:cBhvr>
                                        <p:cTn id="64" dur="166" decel="50000">
                                          <p:stCondLst>
                                            <p:cond delay="1668"/>
                                          </p:stCondLst>
                                        </p:cTn>
                                        <p:tgtEl>
                                          <p:spTgt spid="3">
                                            <p:txEl>
                                              <p:pRg st="6" end="6"/>
                                            </p:txEl>
                                          </p:spTgt>
                                        </p:tgtEl>
                                      </p:cBhvr>
                                      <p:to x="100000" y="100000"/>
                                    </p:animScale>
                                    <p:animScale>
                                      <p:cBhvr>
                                        <p:cTn id="65" dur="26">
                                          <p:stCondLst>
                                            <p:cond delay="1808"/>
                                          </p:stCondLst>
                                        </p:cTn>
                                        <p:tgtEl>
                                          <p:spTgt spid="3">
                                            <p:txEl>
                                              <p:pRg st="6" end="6"/>
                                            </p:txEl>
                                          </p:spTgt>
                                        </p:tgtEl>
                                      </p:cBhvr>
                                      <p:to x="100000" y="95000"/>
                                    </p:animScale>
                                    <p:animScale>
                                      <p:cBhvr>
                                        <p:cTn id="6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CB19-FD39-43C3-920C-8C7A3A651490}"/>
              </a:ext>
            </a:extLst>
          </p:cNvPr>
          <p:cNvSpPr>
            <a:spLocks noGrp="1"/>
          </p:cNvSpPr>
          <p:nvPr>
            <p:ph type="title"/>
          </p:nvPr>
        </p:nvSpPr>
        <p:spPr/>
        <p:txBody>
          <a:bodyPr/>
          <a:lstStyle/>
          <a:p>
            <a:r>
              <a:rPr lang="en-US" b="1" dirty="0"/>
              <a:t>No control over events that impact your life</a:t>
            </a:r>
          </a:p>
        </p:txBody>
      </p:sp>
      <p:sp>
        <p:nvSpPr>
          <p:cNvPr id="3" name="Content Placeholder 2">
            <a:extLst>
              <a:ext uri="{FF2B5EF4-FFF2-40B4-BE49-F238E27FC236}">
                <a16:creationId xmlns:a16="http://schemas.microsoft.com/office/drawing/2014/main" id="{250B3F62-2625-49D1-B3E6-1674B924E51D}"/>
              </a:ext>
            </a:extLst>
          </p:cNvPr>
          <p:cNvSpPr>
            <a:spLocks noGrp="1"/>
          </p:cNvSpPr>
          <p:nvPr>
            <p:ph idx="1"/>
          </p:nvPr>
        </p:nvSpPr>
        <p:spPr/>
        <p:txBody>
          <a:bodyPr>
            <a:normAutofit/>
          </a:bodyPr>
          <a:lstStyle/>
          <a:p>
            <a:pPr>
              <a:buFont typeface="Wingdings" panose="05000000000000000000" pitchFamily="2" charset="2"/>
              <a:buChar char="q"/>
            </a:pPr>
            <a:r>
              <a:rPr lang="en-US" sz="4000" dirty="0"/>
              <a:t> You    </a:t>
            </a:r>
          </a:p>
          <a:p>
            <a:pPr>
              <a:buFont typeface="Wingdings" panose="05000000000000000000" pitchFamily="2" charset="2"/>
              <a:buChar char="q"/>
            </a:pPr>
            <a:endParaRPr lang="en-US" sz="4000" dirty="0"/>
          </a:p>
          <a:p>
            <a:pPr>
              <a:buFont typeface="Wingdings" panose="05000000000000000000" pitchFamily="2" charset="2"/>
              <a:buChar char="q"/>
            </a:pPr>
            <a:endParaRPr lang="en-US" sz="4000" dirty="0"/>
          </a:p>
          <a:p>
            <a:pPr>
              <a:buFont typeface="Wingdings" panose="05000000000000000000" pitchFamily="2" charset="2"/>
              <a:buChar char="q"/>
            </a:pPr>
            <a:endParaRPr lang="en-US" sz="4000" dirty="0"/>
          </a:p>
          <a:p>
            <a:pPr>
              <a:buFont typeface="Wingdings" panose="05000000000000000000" pitchFamily="2" charset="2"/>
              <a:buChar char="q"/>
            </a:pPr>
            <a:r>
              <a:rPr lang="en-US" sz="4000" dirty="0"/>
              <a:t> Dorothy</a:t>
            </a:r>
          </a:p>
        </p:txBody>
      </p:sp>
      <p:pic>
        <p:nvPicPr>
          <p:cNvPr id="5" name="Picture 4" descr="A picture containing person, striped&#10;&#10;Description automatically generated">
            <a:extLst>
              <a:ext uri="{FF2B5EF4-FFF2-40B4-BE49-F238E27FC236}">
                <a16:creationId xmlns:a16="http://schemas.microsoft.com/office/drawing/2014/main" id="{F60C9DD0-30FB-4E82-8FBF-702A49D42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531" y="1470660"/>
            <a:ext cx="3998685" cy="223919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CF32B58-BFDF-4878-9199-352CC3A7A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599" y="3844789"/>
            <a:ext cx="3772263" cy="2829198"/>
          </a:xfrm>
          <a:prstGeom prst="rect">
            <a:avLst/>
          </a:prstGeom>
        </p:spPr>
      </p:pic>
    </p:spTree>
    <p:extLst>
      <p:ext uri="{BB962C8B-B14F-4D97-AF65-F5344CB8AC3E}">
        <p14:creationId xmlns:p14="http://schemas.microsoft.com/office/powerpoint/2010/main" val="116224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381E9-1CC2-4F16-B2C8-E0E034D47C3E}"/>
              </a:ext>
            </a:extLst>
          </p:cNvPr>
          <p:cNvSpPr>
            <a:spLocks noGrp="1"/>
          </p:cNvSpPr>
          <p:nvPr>
            <p:ph type="title"/>
          </p:nvPr>
        </p:nvSpPr>
        <p:spPr/>
        <p:txBody>
          <a:bodyPr>
            <a:normAutofit/>
          </a:bodyPr>
          <a:lstStyle/>
          <a:p>
            <a:r>
              <a:rPr lang="en-US" sz="7200" b="1" dirty="0">
                <a:latin typeface="Arial Black" panose="020B0A04020102020204" pitchFamily="34" charset="0"/>
              </a:rPr>
              <a:t>THE EVENT           </a:t>
            </a:r>
          </a:p>
        </p:txBody>
      </p:sp>
      <p:sp>
        <p:nvSpPr>
          <p:cNvPr id="3" name="Content Placeholder 2">
            <a:extLst>
              <a:ext uri="{FF2B5EF4-FFF2-40B4-BE49-F238E27FC236}">
                <a16:creationId xmlns:a16="http://schemas.microsoft.com/office/drawing/2014/main" id="{BA365355-10C7-48BB-B761-F4ADBD6BB481}"/>
              </a:ext>
            </a:extLst>
          </p:cNvPr>
          <p:cNvSpPr>
            <a:spLocks noGrp="1"/>
          </p:cNvSpPr>
          <p:nvPr>
            <p:ph idx="1"/>
          </p:nvPr>
        </p:nvSpPr>
        <p:spPr/>
        <p:txBody>
          <a:bodyPr>
            <a:normAutofit/>
          </a:bodyPr>
          <a:lstStyle/>
          <a:p>
            <a:pPr>
              <a:buFont typeface="Wingdings" panose="05000000000000000000" pitchFamily="2" charset="2"/>
              <a:buChar char="q"/>
            </a:pPr>
            <a:r>
              <a:rPr lang="en-US" sz="6600" dirty="0"/>
              <a:t> </a:t>
            </a:r>
            <a:r>
              <a:rPr lang="en-US" sz="6000" dirty="0"/>
              <a:t>You have no job </a:t>
            </a:r>
          </a:p>
          <a:p>
            <a:pPr marL="0" indent="0">
              <a:buNone/>
            </a:pPr>
            <a:endParaRPr lang="en-US" sz="6600" dirty="0"/>
          </a:p>
          <a:p>
            <a:pPr>
              <a:buFont typeface="Wingdings" panose="05000000000000000000" pitchFamily="2" charset="2"/>
              <a:buChar char="q"/>
            </a:pPr>
            <a:r>
              <a:rPr lang="en-US" sz="6600" dirty="0"/>
              <a:t> </a:t>
            </a:r>
            <a:r>
              <a:rPr lang="en-US" sz="6000" dirty="0"/>
              <a:t>Dorothy: You’re not </a:t>
            </a:r>
          </a:p>
          <a:p>
            <a:pPr marL="0" indent="0">
              <a:buNone/>
            </a:pPr>
            <a:r>
              <a:rPr lang="en-US" sz="6000" dirty="0"/>
              <a:t>     	in Kansas anymore   </a:t>
            </a:r>
          </a:p>
          <a:p>
            <a:pPr marL="0" indent="0">
              <a:buNone/>
            </a:pPr>
            <a:endParaRPr lang="en-US" sz="4400" dirty="0"/>
          </a:p>
        </p:txBody>
      </p:sp>
      <p:pic>
        <p:nvPicPr>
          <p:cNvPr id="5" name="Picture 4" descr="A picture containing person, person, indoor&#10;&#10;Description automatically generated">
            <a:extLst>
              <a:ext uri="{FF2B5EF4-FFF2-40B4-BE49-F238E27FC236}">
                <a16:creationId xmlns:a16="http://schemas.microsoft.com/office/drawing/2014/main" id="{0E92E86E-701A-4AEF-9312-6907EAC10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073" y="1825625"/>
            <a:ext cx="3157871" cy="2103765"/>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FE6FCB6C-99FD-45DD-9309-456BA9CB3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242" y="156755"/>
            <a:ext cx="1836222" cy="1668870"/>
          </a:xfrm>
          <a:prstGeom prst="rect">
            <a:avLst/>
          </a:prstGeom>
        </p:spPr>
      </p:pic>
      <p:pic>
        <p:nvPicPr>
          <p:cNvPr id="6" name="Picture 5" descr="A picture containing tree, outdoor, grass, plant&#10;&#10;Description automatically generated">
            <a:extLst>
              <a:ext uri="{FF2B5EF4-FFF2-40B4-BE49-F238E27FC236}">
                <a16:creationId xmlns:a16="http://schemas.microsoft.com/office/drawing/2014/main" id="{A106A129-08DD-4BC0-A54B-9B30640FC9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580" y="4064327"/>
            <a:ext cx="3149008" cy="2361756"/>
          </a:xfrm>
          <a:prstGeom prst="rect">
            <a:avLst/>
          </a:prstGeom>
        </p:spPr>
      </p:pic>
    </p:spTree>
    <p:extLst>
      <p:ext uri="{BB962C8B-B14F-4D97-AF65-F5344CB8AC3E}">
        <p14:creationId xmlns:p14="http://schemas.microsoft.com/office/powerpoint/2010/main" val="216577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80">
                                          <p:stCondLst>
                                            <p:cond delay="0"/>
                                          </p:stCondLst>
                                        </p:cTn>
                                        <p:tgtEl>
                                          <p:spTgt spid="3">
                                            <p:txEl>
                                              <p:pRg st="2" end="2"/>
                                            </p:txEl>
                                          </p:spTgt>
                                        </p:tgtEl>
                                      </p:cBhvr>
                                    </p:animEffect>
                                    <p:anim calcmode="lin" valueType="num">
                                      <p:cBhvr>
                                        <p:cTn id="1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2" end="2"/>
                                            </p:txEl>
                                          </p:spTgt>
                                        </p:tgtEl>
                                      </p:cBhvr>
                                      <p:to x="100000" y="60000"/>
                                    </p:animScale>
                                    <p:animScale>
                                      <p:cBhvr>
                                        <p:cTn id="25" dur="166" decel="50000">
                                          <p:stCondLst>
                                            <p:cond delay="676"/>
                                          </p:stCondLst>
                                        </p:cTn>
                                        <p:tgtEl>
                                          <p:spTgt spid="3">
                                            <p:txEl>
                                              <p:pRg st="2" end="2"/>
                                            </p:txEl>
                                          </p:spTgt>
                                        </p:tgtEl>
                                      </p:cBhvr>
                                      <p:to x="100000" y="100000"/>
                                    </p:animScale>
                                    <p:animScale>
                                      <p:cBhvr>
                                        <p:cTn id="26" dur="26">
                                          <p:stCondLst>
                                            <p:cond delay="1312"/>
                                          </p:stCondLst>
                                        </p:cTn>
                                        <p:tgtEl>
                                          <p:spTgt spid="3">
                                            <p:txEl>
                                              <p:pRg st="2" end="2"/>
                                            </p:txEl>
                                          </p:spTgt>
                                        </p:tgtEl>
                                      </p:cBhvr>
                                      <p:to x="100000" y="80000"/>
                                    </p:animScale>
                                    <p:animScale>
                                      <p:cBhvr>
                                        <p:cTn id="27" dur="166" decel="50000">
                                          <p:stCondLst>
                                            <p:cond delay="1338"/>
                                          </p:stCondLst>
                                        </p:cTn>
                                        <p:tgtEl>
                                          <p:spTgt spid="3">
                                            <p:txEl>
                                              <p:pRg st="2" end="2"/>
                                            </p:txEl>
                                          </p:spTgt>
                                        </p:tgtEl>
                                      </p:cBhvr>
                                      <p:to x="100000" y="100000"/>
                                    </p:animScale>
                                    <p:animScale>
                                      <p:cBhvr>
                                        <p:cTn id="28" dur="26">
                                          <p:stCondLst>
                                            <p:cond delay="1642"/>
                                          </p:stCondLst>
                                        </p:cTn>
                                        <p:tgtEl>
                                          <p:spTgt spid="3">
                                            <p:txEl>
                                              <p:pRg st="2" end="2"/>
                                            </p:txEl>
                                          </p:spTgt>
                                        </p:tgtEl>
                                      </p:cBhvr>
                                      <p:to x="100000" y="90000"/>
                                    </p:animScale>
                                    <p:animScale>
                                      <p:cBhvr>
                                        <p:cTn id="29" dur="166" decel="50000">
                                          <p:stCondLst>
                                            <p:cond delay="1668"/>
                                          </p:stCondLst>
                                        </p:cTn>
                                        <p:tgtEl>
                                          <p:spTgt spid="3">
                                            <p:txEl>
                                              <p:pRg st="2" end="2"/>
                                            </p:txEl>
                                          </p:spTgt>
                                        </p:tgtEl>
                                      </p:cBhvr>
                                      <p:to x="100000" y="100000"/>
                                    </p:animScale>
                                    <p:animScale>
                                      <p:cBhvr>
                                        <p:cTn id="30" dur="26">
                                          <p:stCondLst>
                                            <p:cond delay="1808"/>
                                          </p:stCondLst>
                                        </p:cTn>
                                        <p:tgtEl>
                                          <p:spTgt spid="3">
                                            <p:txEl>
                                              <p:pRg st="2" end="2"/>
                                            </p:txEl>
                                          </p:spTgt>
                                        </p:tgtEl>
                                      </p:cBhvr>
                                      <p:to x="100000" y="95000"/>
                                    </p:animScale>
                                    <p:animScale>
                                      <p:cBhvr>
                                        <p:cTn id="31" dur="166" decel="50000">
                                          <p:stCondLst>
                                            <p:cond delay="1834"/>
                                          </p:stCondLst>
                                        </p:cTn>
                                        <p:tgtEl>
                                          <p:spTgt spid="3">
                                            <p:txEl>
                                              <p:pRg st="2" end="2"/>
                                            </p:txEl>
                                          </p:spTgt>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80">
                                          <p:stCondLst>
                                            <p:cond delay="0"/>
                                          </p:stCondLst>
                                        </p:cTn>
                                        <p:tgtEl>
                                          <p:spTgt spid="3">
                                            <p:txEl>
                                              <p:pRg st="3" end="3"/>
                                            </p:txEl>
                                          </p:spTgt>
                                        </p:tgtEl>
                                      </p:cBhvr>
                                    </p:animEffect>
                                    <p:anim calcmode="lin" valueType="num">
                                      <p:cBhvr>
                                        <p:cTn id="3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3" end="3"/>
                                            </p:txEl>
                                          </p:spTgt>
                                        </p:tgtEl>
                                      </p:cBhvr>
                                      <p:to x="100000" y="60000"/>
                                    </p:animScale>
                                    <p:animScale>
                                      <p:cBhvr>
                                        <p:cTn id="41" dur="166" decel="50000">
                                          <p:stCondLst>
                                            <p:cond delay="676"/>
                                          </p:stCondLst>
                                        </p:cTn>
                                        <p:tgtEl>
                                          <p:spTgt spid="3">
                                            <p:txEl>
                                              <p:pRg st="3" end="3"/>
                                            </p:txEl>
                                          </p:spTgt>
                                        </p:tgtEl>
                                      </p:cBhvr>
                                      <p:to x="100000" y="100000"/>
                                    </p:animScale>
                                    <p:animScale>
                                      <p:cBhvr>
                                        <p:cTn id="42" dur="26">
                                          <p:stCondLst>
                                            <p:cond delay="1312"/>
                                          </p:stCondLst>
                                        </p:cTn>
                                        <p:tgtEl>
                                          <p:spTgt spid="3">
                                            <p:txEl>
                                              <p:pRg st="3" end="3"/>
                                            </p:txEl>
                                          </p:spTgt>
                                        </p:tgtEl>
                                      </p:cBhvr>
                                      <p:to x="100000" y="80000"/>
                                    </p:animScale>
                                    <p:animScale>
                                      <p:cBhvr>
                                        <p:cTn id="43" dur="166" decel="50000">
                                          <p:stCondLst>
                                            <p:cond delay="1338"/>
                                          </p:stCondLst>
                                        </p:cTn>
                                        <p:tgtEl>
                                          <p:spTgt spid="3">
                                            <p:txEl>
                                              <p:pRg st="3" end="3"/>
                                            </p:txEl>
                                          </p:spTgt>
                                        </p:tgtEl>
                                      </p:cBhvr>
                                      <p:to x="100000" y="100000"/>
                                    </p:animScale>
                                    <p:animScale>
                                      <p:cBhvr>
                                        <p:cTn id="44" dur="26">
                                          <p:stCondLst>
                                            <p:cond delay="1642"/>
                                          </p:stCondLst>
                                        </p:cTn>
                                        <p:tgtEl>
                                          <p:spTgt spid="3">
                                            <p:txEl>
                                              <p:pRg st="3" end="3"/>
                                            </p:txEl>
                                          </p:spTgt>
                                        </p:tgtEl>
                                      </p:cBhvr>
                                      <p:to x="100000" y="90000"/>
                                    </p:animScale>
                                    <p:animScale>
                                      <p:cBhvr>
                                        <p:cTn id="45" dur="166" decel="50000">
                                          <p:stCondLst>
                                            <p:cond delay="1668"/>
                                          </p:stCondLst>
                                        </p:cTn>
                                        <p:tgtEl>
                                          <p:spTgt spid="3">
                                            <p:txEl>
                                              <p:pRg st="3" end="3"/>
                                            </p:txEl>
                                          </p:spTgt>
                                        </p:tgtEl>
                                      </p:cBhvr>
                                      <p:to x="100000" y="100000"/>
                                    </p:animScale>
                                    <p:animScale>
                                      <p:cBhvr>
                                        <p:cTn id="46" dur="26">
                                          <p:stCondLst>
                                            <p:cond delay="1808"/>
                                          </p:stCondLst>
                                        </p:cTn>
                                        <p:tgtEl>
                                          <p:spTgt spid="3">
                                            <p:txEl>
                                              <p:pRg st="3" end="3"/>
                                            </p:txEl>
                                          </p:spTgt>
                                        </p:tgtEl>
                                      </p:cBhvr>
                                      <p:to x="100000" y="95000"/>
                                    </p:animScale>
                                    <p:animScale>
                                      <p:cBhvr>
                                        <p:cTn id="47"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BBC1-9ED9-450F-8A99-FCB7D3E0948F}"/>
              </a:ext>
            </a:extLst>
          </p:cNvPr>
          <p:cNvSpPr>
            <a:spLocks noGrp="1"/>
          </p:cNvSpPr>
          <p:nvPr>
            <p:ph type="title"/>
          </p:nvPr>
        </p:nvSpPr>
        <p:spPr/>
        <p:txBody>
          <a:bodyPr>
            <a:normAutofit/>
          </a:bodyPr>
          <a:lstStyle/>
          <a:p>
            <a:r>
              <a:rPr lang="en-US" sz="5400" b="1" dirty="0"/>
              <a:t>1</a:t>
            </a:r>
            <a:r>
              <a:rPr lang="en-US" sz="5400" b="1" baseline="30000" dirty="0"/>
              <a:t>st</a:t>
            </a:r>
            <a:r>
              <a:rPr lang="en-US" sz="5400" b="1" dirty="0"/>
              <a:t> Logical Thought: I can do  this!</a:t>
            </a:r>
          </a:p>
        </p:txBody>
      </p:sp>
      <p:sp>
        <p:nvSpPr>
          <p:cNvPr id="3" name="Content Placeholder 2">
            <a:extLst>
              <a:ext uri="{FF2B5EF4-FFF2-40B4-BE49-F238E27FC236}">
                <a16:creationId xmlns:a16="http://schemas.microsoft.com/office/drawing/2014/main" id="{312CE9B1-C118-4626-B41F-78DF58BF0045}"/>
              </a:ext>
            </a:extLst>
          </p:cNvPr>
          <p:cNvSpPr>
            <a:spLocks noGrp="1"/>
          </p:cNvSpPr>
          <p:nvPr>
            <p:ph idx="1"/>
          </p:nvPr>
        </p:nvSpPr>
        <p:spPr/>
        <p:txBody>
          <a:bodyPr>
            <a:normAutofit fontScale="92500" lnSpcReduction="10000"/>
          </a:bodyPr>
          <a:lstStyle/>
          <a:p>
            <a:pPr>
              <a:buFont typeface="Wingdings" panose="05000000000000000000" pitchFamily="2" charset="2"/>
              <a:buChar char="q"/>
            </a:pPr>
            <a:r>
              <a:rPr lang="en-US" sz="4000" dirty="0"/>
              <a:t> Education</a:t>
            </a:r>
          </a:p>
          <a:p>
            <a:pPr>
              <a:buFont typeface="Wingdings" panose="05000000000000000000" pitchFamily="2" charset="2"/>
              <a:buChar char="q"/>
            </a:pPr>
            <a:r>
              <a:rPr lang="en-US" sz="4000" dirty="0"/>
              <a:t> Experience</a:t>
            </a:r>
          </a:p>
          <a:p>
            <a:pPr>
              <a:buFont typeface="Wingdings" panose="05000000000000000000" pitchFamily="2" charset="2"/>
              <a:buChar char="q"/>
            </a:pPr>
            <a:r>
              <a:rPr lang="en-US" sz="4000" dirty="0"/>
              <a:t> Achievements</a:t>
            </a:r>
          </a:p>
          <a:p>
            <a:pPr>
              <a:buFont typeface="Wingdings" panose="05000000000000000000" pitchFamily="2" charset="2"/>
              <a:buChar char="q"/>
            </a:pPr>
            <a:r>
              <a:rPr lang="en-US" sz="4000" dirty="0"/>
              <a:t> Personal strengths</a:t>
            </a:r>
          </a:p>
          <a:p>
            <a:pPr>
              <a:buFont typeface="Wingdings" panose="05000000000000000000" pitchFamily="2" charset="2"/>
              <a:buChar char="q"/>
            </a:pPr>
            <a:r>
              <a:rPr lang="en-US" sz="4000" dirty="0"/>
              <a:t> References</a:t>
            </a:r>
          </a:p>
          <a:p>
            <a:pPr>
              <a:buFont typeface="Wingdings" panose="05000000000000000000" pitchFamily="2" charset="2"/>
              <a:buChar char="q"/>
            </a:pPr>
            <a:r>
              <a:rPr lang="en-US" sz="4000" dirty="0"/>
              <a:t> Savings</a:t>
            </a:r>
          </a:p>
          <a:p>
            <a:pPr>
              <a:buFont typeface="Wingdings" panose="05000000000000000000" pitchFamily="2" charset="2"/>
              <a:buChar char="q"/>
            </a:pPr>
            <a:r>
              <a:rPr lang="en-US" sz="4000" dirty="0"/>
              <a:t>Dorothy: I’ll just find someone to ask for directions</a:t>
            </a:r>
          </a:p>
        </p:txBody>
      </p:sp>
      <p:pic>
        <p:nvPicPr>
          <p:cNvPr id="5" name="Picture 4" descr="A picture containing person, person&#10;&#10;Description automatically generated">
            <a:extLst>
              <a:ext uri="{FF2B5EF4-FFF2-40B4-BE49-F238E27FC236}">
                <a16:creationId xmlns:a16="http://schemas.microsoft.com/office/drawing/2014/main" id="{CC82E2C4-D063-4054-BF94-C57627A2A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582" y="1527913"/>
            <a:ext cx="5007934" cy="3650143"/>
          </a:xfrm>
          <a:prstGeom prst="rect">
            <a:avLst/>
          </a:prstGeom>
        </p:spPr>
      </p:pic>
    </p:spTree>
    <p:extLst>
      <p:ext uri="{BB962C8B-B14F-4D97-AF65-F5344CB8AC3E}">
        <p14:creationId xmlns:p14="http://schemas.microsoft.com/office/powerpoint/2010/main" val="99182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80">
                                          <p:stCondLst>
                                            <p:cond delay="0"/>
                                          </p:stCondLst>
                                        </p:cTn>
                                        <p:tgtEl>
                                          <p:spTgt spid="3">
                                            <p:txEl>
                                              <p:pRg st="6" end="6"/>
                                            </p:txEl>
                                          </p:spTgt>
                                        </p:tgtEl>
                                      </p:cBhvr>
                                    </p:animEffect>
                                    <p:anim calcmode="lin" valueType="num">
                                      <p:cBhvr>
                                        <p:cTn id="4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6" end="6"/>
                                            </p:txEl>
                                          </p:spTgt>
                                        </p:tgtEl>
                                      </p:cBhvr>
                                      <p:to x="100000" y="60000"/>
                                    </p:animScale>
                                    <p:animScale>
                                      <p:cBhvr>
                                        <p:cTn id="46" dur="166" decel="50000">
                                          <p:stCondLst>
                                            <p:cond delay="676"/>
                                          </p:stCondLst>
                                        </p:cTn>
                                        <p:tgtEl>
                                          <p:spTgt spid="3">
                                            <p:txEl>
                                              <p:pRg st="6" end="6"/>
                                            </p:txEl>
                                          </p:spTgt>
                                        </p:tgtEl>
                                      </p:cBhvr>
                                      <p:to x="100000" y="100000"/>
                                    </p:animScale>
                                    <p:animScale>
                                      <p:cBhvr>
                                        <p:cTn id="47" dur="26">
                                          <p:stCondLst>
                                            <p:cond delay="1312"/>
                                          </p:stCondLst>
                                        </p:cTn>
                                        <p:tgtEl>
                                          <p:spTgt spid="3">
                                            <p:txEl>
                                              <p:pRg st="6" end="6"/>
                                            </p:txEl>
                                          </p:spTgt>
                                        </p:tgtEl>
                                      </p:cBhvr>
                                      <p:to x="100000" y="80000"/>
                                    </p:animScale>
                                    <p:animScale>
                                      <p:cBhvr>
                                        <p:cTn id="48" dur="166" decel="50000">
                                          <p:stCondLst>
                                            <p:cond delay="1338"/>
                                          </p:stCondLst>
                                        </p:cTn>
                                        <p:tgtEl>
                                          <p:spTgt spid="3">
                                            <p:txEl>
                                              <p:pRg st="6" end="6"/>
                                            </p:txEl>
                                          </p:spTgt>
                                        </p:tgtEl>
                                      </p:cBhvr>
                                      <p:to x="100000" y="100000"/>
                                    </p:animScale>
                                    <p:animScale>
                                      <p:cBhvr>
                                        <p:cTn id="49" dur="26">
                                          <p:stCondLst>
                                            <p:cond delay="1642"/>
                                          </p:stCondLst>
                                        </p:cTn>
                                        <p:tgtEl>
                                          <p:spTgt spid="3">
                                            <p:txEl>
                                              <p:pRg st="6" end="6"/>
                                            </p:txEl>
                                          </p:spTgt>
                                        </p:tgtEl>
                                      </p:cBhvr>
                                      <p:to x="100000" y="90000"/>
                                    </p:animScale>
                                    <p:animScale>
                                      <p:cBhvr>
                                        <p:cTn id="50" dur="166" decel="50000">
                                          <p:stCondLst>
                                            <p:cond delay="1668"/>
                                          </p:stCondLst>
                                        </p:cTn>
                                        <p:tgtEl>
                                          <p:spTgt spid="3">
                                            <p:txEl>
                                              <p:pRg st="6" end="6"/>
                                            </p:txEl>
                                          </p:spTgt>
                                        </p:tgtEl>
                                      </p:cBhvr>
                                      <p:to x="100000" y="100000"/>
                                    </p:animScale>
                                    <p:animScale>
                                      <p:cBhvr>
                                        <p:cTn id="51" dur="26">
                                          <p:stCondLst>
                                            <p:cond delay="1808"/>
                                          </p:stCondLst>
                                        </p:cTn>
                                        <p:tgtEl>
                                          <p:spTgt spid="3">
                                            <p:txEl>
                                              <p:pRg st="6" end="6"/>
                                            </p:txEl>
                                          </p:spTgt>
                                        </p:tgtEl>
                                      </p:cBhvr>
                                      <p:to x="100000" y="95000"/>
                                    </p:animScale>
                                    <p:animScale>
                                      <p:cBhvr>
                                        <p:cTn id="52"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0C38-CF0E-433F-8079-BD8E49CBF312}"/>
              </a:ext>
            </a:extLst>
          </p:cNvPr>
          <p:cNvSpPr>
            <a:spLocks noGrp="1"/>
          </p:cNvSpPr>
          <p:nvPr>
            <p:ph type="title"/>
          </p:nvPr>
        </p:nvSpPr>
        <p:spPr/>
        <p:txBody>
          <a:bodyPr>
            <a:normAutofit/>
          </a:bodyPr>
          <a:lstStyle/>
          <a:p>
            <a:pPr algn="ctr"/>
            <a:r>
              <a:rPr lang="en-US" sz="6600" b="1" dirty="0">
                <a:latin typeface="Chiller" panose="04020404031007020602" pitchFamily="82" charset="0"/>
              </a:rPr>
              <a:t>Parallel Universe</a:t>
            </a:r>
            <a:r>
              <a:rPr lang="en-US" sz="4800" b="1" dirty="0"/>
              <a:t>: Not governed by logic</a:t>
            </a:r>
          </a:p>
        </p:txBody>
      </p:sp>
      <p:sp>
        <p:nvSpPr>
          <p:cNvPr id="3" name="Content Placeholder 2">
            <a:extLst>
              <a:ext uri="{FF2B5EF4-FFF2-40B4-BE49-F238E27FC236}">
                <a16:creationId xmlns:a16="http://schemas.microsoft.com/office/drawing/2014/main" id="{93A421C7-01DD-4C1A-BAEF-7B2FC2A49E05}"/>
              </a:ext>
            </a:extLst>
          </p:cNvPr>
          <p:cNvSpPr>
            <a:spLocks noGrp="1"/>
          </p:cNvSpPr>
          <p:nvPr>
            <p:ph idx="1"/>
          </p:nvPr>
        </p:nvSpPr>
        <p:spPr/>
        <p:txBody>
          <a:bodyPr>
            <a:normAutofit/>
          </a:bodyPr>
          <a:lstStyle/>
          <a:p>
            <a:pPr>
              <a:buFont typeface="Wingdings" panose="05000000000000000000" pitchFamily="2" charset="2"/>
              <a:buChar char="q"/>
            </a:pPr>
            <a:r>
              <a:rPr lang="en-US" sz="6000" dirty="0"/>
              <a:t> You: </a:t>
            </a:r>
          </a:p>
          <a:p>
            <a:pPr>
              <a:buFont typeface="Wingdings" panose="05000000000000000000" pitchFamily="2" charset="2"/>
              <a:buChar char="q"/>
            </a:pPr>
            <a:endParaRPr lang="en-US" sz="6000" dirty="0"/>
          </a:p>
          <a:p>
            <a:pPr>
              <a:buFont typeface="Wingdings" panose="05000000000000000000" pitchFamily="2" charset="2"/>
              <a:buChar char="q"/>
            </a:pPr>
            <a:endParaRPr lang="en-US" sz="6000" dirty="0"/>
          </a:p>
          <a:p>
            <a:pPr>
              <a:buFont typeface="Wingdings" panose="05000000000000000000" pitchFamily="2" charset="2"/>
              <a:buChar char="q"/>
            </a:pPr>
            <a:r>
              <a:rPr lang="en-US" sz="6000" dirty="0"/>
              <a:t> Dorothy: </a:t>
            </a:r>
          </a:p>
        </p:txBody>
      </p:sp>
      <p:pic>
        <p:nvPicPr>
          <p:cNvPr id="5" name="Picture 4" descr="A picture containing grass&#10;&#10;Description automatically generated">
            <a:extLst>
              <a:ext uri="{FF2B5EF4-FFF2-40B4-BE49-F238E27FC236}">
                <a16:creationId xmlns:a16="http://schemas.microsoft.com/office/drawing/2014/main" id="{DBD46803-5FB0-4168-972C-347C6211F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432" y="3429000"/>
            <a:ext cx="2892055" cy="3079343"/>
          </a:xfrm>
          <a:prstGeom prst="rect">
            <a:avLst/>
          </a:prstGeom>
        </p:spPr>
      </p:pic>
      <p:pic>
        <p:nvPicPr>
          <p:cNvPr id="7" name="Picture 6" descr="A picture containing outdoor, city, night sky&#10;&#10;Description automatically generated">
            <a:extLst>
              <a:ext uri="{FF2B5EF4-FFF2-40B4-BE49-F238E27FC236}">
                <a16:creationId xmlns:a16="http://schemas.microsoft.com/office/drawing/2014/main" id="{6D0450CC-76EB-4BB5-BE7E-EC45E5B945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8361" y="1494245"/>
            <a:ext cx="5596272" cy="2643189"/>
          </a:xfrm>
          <a:prstGeom prst="rect">
            <a:avLst/>
          </a:prstGeom>
        </p:spPr>
      </p:pic>
    </p:spTree>
    <p:extLst>
      <p:ext uri="{BB962C8B-B14F-4D97-AF65-F5344CB8AC3E}">
        <p14:creationId xmlns:p14="http://schemas.microsoft.com/office/powerpoint/2010/main" val="47842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3E0D-2E31-422B-AD44-F8C0854CE2F2}"/>
              </a:ext>
            </a:extLst>
          </p:cNvPr>
          <p:cNvSpPr>
            <a:spLocks noGrp="1"/>
          </p:cNvSpPr>
          <p:nvPr>
            <p:ph type="title"/>
          </p:nvPr>
        </p:nvSpPr>
        <p:spPr/>
        <p:txBody>
          <a:bodyPr>
            <a:normAutofit/>
          </a:bodyPr>
          <a:lstStyle/>
          <a:p>
            <a:r>
              <a:rPr lang="en-US" sz="6000" b="1" strike="sngStrike" dirty="0"/>
              <a:t>The Logical Life</a:t>
            </a:r>
          </a:p>
        </p:txBody>
      </p:sp>
      <p:sp>
        <p:nvSpPr>
          <p:cNvPr id="3" name="Content Placeholder 2">
            <a:extLst>
              <a:ext uri="{FF2B5EF4-FFF2-40B4-BE49-F238E27FC236}">
                <a16:creationId xmlns:a16="http://schemas.microsoft.com/office/drawing/2014/main" id="{B31DCC85-6747-406C-9933-4BD3CED9F4B6}"/>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sz="3600" dirty="0"/>
              <a:t> You spend 10 </a:t>
            </a:r>
            <a:r>
              <a:rPr lang="en-US" sz="3600" dirty="0" err="1"/>
              <a:t>hrs</a:t>
            </a:r>
            <a:r>
              <a:rPr lang="en-US" sz="3600" dirty="0"/>
              <a:t>/day applying to jobs</a:t>
            </a:r>
          </a:p>
          <a:p>
            <a:pPr>
              <a:buFont typeface="Wingdings" panose="05000000000000000000" pitchFamily="2" charset="2"/>
              <a:buChar char="q"/>
            </a:pPr>
            <a:r>
              <a:rPr lang="en-US" sz="3600" dirty="0"/>
              <a:t> You paid a professional $250  for your resume</a:t>
            </a:r>
          </a:p>
          <a:p>
            <a:pPr>
              <a:buFont typeface="Wingdings" panose="05000000000000000000" pitchFamily="2" charset="2"/>
              <a:buChar char="q"/>
            </a:pPr>
            <a:r>
              <a:rPr lang="en-US" sz="3600" dirty="0"/>
              <a:t> You applied to 300+ job postings     </a:t>
            </a:r>
          </a:p>
          <a:p>
            <a:pPr>
              <a:buFont typeface="Wingdings" panose="05000000000000000000" pitchFamily="2" charset="2"/>
              <a:buChar char="q"/>
            </a:pPr>
            <a:r>
              <a:rPr lang="en-US" sz="3600" dirty="0"/>
              <a:t> Result: Zero interviews</a:t>
            </a:r>
          </a:p>
          <a:p>
            <a:pPr>
              <a:buFont typeface="Wingdings" panose="05000000000000000000" pitchFamily="2" charset="2"/>
              <a:buChar char="q"/>
            </a:pPr>
            <a:r>
              <a:rPr lang="en-US" sz="3600" dirty="0"/>
              <a:t> Finally, you start getting interviews, </a:t>
            </a:r>
          </a:p>
          <a:p>
            <a:pPr marL="0" indent="0">
              <a:buNone/>
            </a:pPr>
            <a:r>
              <a:rPr lang="en-US" sz="3600" dirty="0"/>
              <a:t>	sometimes 5 interviews for one job</a:t>
            </a:r>
          </a:p>
          <a:p>
            <a:pPr>
              <a:buFont typeface="Wingdings" panose="05000000000000000000" pitchFamily="2" charset="2"/>
              <a:buChar char="q"/>
            </a:pPr>
            <a:r>
              <a:rPr lang="en-US" sz="3600" dirty="0"/>
              <a:t> Result: Zero job offers</a:t>
            </a:r>
          </a:p>
          <a:p>
            <a:pPr marL="0" indent="0">
              <a:buNone/>
            </a:pPr>
            <a:endParaRPr lang="en-US" sz="3600" dirty="0"/>
          </a:p>
          <a:p>
            <a:pPr>
              <a:buFont typeface="Wingdings" panose="05000000000000000000" pitchFamily="2" charset="2"/>
              <a:buChar char="q"/>
            </a:pPr>
            <a:r>
              <a:rPr lang="en-US" sz="3600" dirty="0"/>
              <a:t> Dorothy: Only the Wizard can help you. Oops. He’s a fake.</a:t>
            </a:r>
          </a:p>
        </p:txBody>
      </p:sp>
      <p:pic>
        <p:nvPicPr>
          <p:cNvPr id="5" name="Picture 4" descr="A picture containing computer&#10;&#10;Description automatically generated">
            <a:extLst>
              <a:ext uri="{FF2B5EF4-FFF2-40B4-BE49-F238E27FC236}">
                <a16:creationId xmlns:a16="http://schemas.microsoft.com/office/drawing/2014/main" id="{5734E347-8A9B-4F7B-85BD-EA6A91791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1838" y="365125"/>
            <a:ext cx="2333625" cy="1952625"/>
          </a:xfrm>
          <a:prstGeom prst="rect">
            <a:avLst/>
          </a:prstGeom>
        </p:spPr>
      </p:pic>
      <p:pic>
        <p:nvPicPr>
          <p:cNvPr id="7" name="Picture 6" descr="A picture containing text, person, computer&#10;&#10;Description automatically generated">
            <a:extLst>
              <a:ext uri="{FF2B5EF4-FFF2-40B4-BE49-F238E27FC236}">
                <a16:creationId xmlns:a16="http://schemas.microsoft.com/office/drawing/2014/main" id="{98B5F43F-BCC5-4340-970C-17DF4386D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9588" y="2317750"/>
            <a:ext cx="2571750" cy="1564730"/>
          </a:xfrm>
          <a:prstGeom prst="rect">
            <a:avLst/>
          </a:prstGeom>
        </p:spPr>
      </p:pic>
      <p:pic>
        <p:nvPicPr>
          <p:cNvPr id="9" name="Picture 8" descr="A picture containing wall, person&#10;&#10;Description automatically generated">
            <a:extLst>
              <a:ext uri="{FF2B5EF4-FFF2-40B4-BE49-F238E27FC236}">
                <a16:creationId xmlns:a16="http://schemas.microsoft.com/office/drawing/2014/main" id="{B79E626D-F3C0-420C-A827-9F00E3010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3656" y="3882481"/>
            <a:ext cx="2978333" cy="1729304"/>
          </a:xfrm>
          <a:prstGeom prst="rect">
            <a:avLst/>
          </a:prstGeom>
        </p:spPr>
      </p:pic>
    </p:spTree>
    <p:extLst>
      <p:ext uri="{BB962C8B-B14F-4D97-AF65-F5344CB8AC3E}">
        <p14:creationId xmlns:p14="http://schemas.microsoft.com/office/powerpoint/2010/main" val="309690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down)">
                                      <p:cBhvr>
                                        <p:cTn id="44" dur="580">
                                          <p:stCondLst>
                                            <p:cond delay="0"/>
                                          </p:stCondLst>
                                        </p:cTn>
                                        <p:tgtEl>
                                          <p:spTgt spid="3">
                                            <p:txEl>
                                              <p:pRg st="8" end="8"/>
                                            </p:txEl>
                                          </p:spTgt>
                                        </p:tgtEl>
                                      </p:cBhvr>
                                    </p:animEffect>
                                    <p:anim calcmode="lin" valueType="num">
                                      <p:cBhvr>
                                        <p:cTn id="45"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8" end="8"/>
                                            </p:txEl>
                                          </p:spTgt>
                                        </p:tgtEl>
                                      </p:cBhvr>
                                      <p:to x="100000" y="60000"/>
                                    </p:animScale>
                                    <p:animScale>
                                      <p:cBhvr>
                                        <p:cTn id="51" dur="166" decel="50000">
                                          <p:stCondLst>
                                            <p:cond delay="676"/>
                                          </p:stCondLst>
                                        </p:cTn>
                                        <p:tgtEl>
                                          <p:spTgt spid="3">
                                            <p:txEl>
                                              <p:pRg st="8" end="8"/>
                                            </p:txEl>
                                          </p:spTgt>
                                        </p:tgtEl>
                                      </p:cBhvr>
                                      <p:to x="100000" y="100000"/>
                                    </p:animScale>
                                    <p:animScale>
                                      <p:cBhvr>
                                        <p:cTn id="52" dur="26">
                                          <p:stCondLst>
                                            <p:cond delay="1312"/>
                                          </p:stCondLst>
                                        </p:cTn>
                                        <p:tgtEl>
                                          <p:spTgt spid="3">
                                            <p:txEl>
                                              <p:pRg st="8" end="8"/>
                                            </p:txEl>
                                          </p:spTgt>
                                        </p:tgtEl>
                                      </p:cBhvr>
                                      <p:to x="100000" y="80000"/>
                                    </p:animScale>
                                    <p:animScale>
                                      <p:cBhvr>
                                        <p:cTn id="53" dur="166" decel="50000">
                                          <p:stCondLst>
                                            <p:cond delay="1338"/>
                                          </p:stCondLst>
                                        </p:cTn>
                                        <p:tgtEl>
                                          <p:spTgt spid="3">
                                            <p:txEl>
                                              <p:pRg st="8" end="8"/>
                                            </p:txEl>
                                          </p:spTgt>
                                        </p:tgtEl>
                                      </p:cBhvr>
                                      <p:to x="100000" y="100000"/>
                                    </p:animScale>
                                    <p:animScale>
                                      <p:cBhvr>
                                        <p:cTn id="54" dur="26">
                                          <p:stCondLst>
                                            <p:cond delay="1642"/>
                                          </p:stCondLst>
                                        </p:cTn>
                                        <p:tgtEl>
                                          <p:spTgt spid="3">
                                            <p:txEl>
                                              <p:pRg st="8" end="8"/>
                                            </p:txEl>
                                          </p:spTgt>
                                        </p:tgtEl>
                                      </p:cBhvr>
                                      <p:to x="100000" y="90000"/>
                                    </p:animScale>
                                    <p:animScale>
                                      <p:cBhvr>
                                        <p:cTn id="55" dur="166" decel="50000">
                                          <p:stCondLst>
                                            <p:cond delay="1668"/>
                                          </p:stCondLst>
                                        </p:cTn>
                                        <p:tgtEl>
                                          <p:spTgt spid="3">
                                            <p:txEl>
                                              <p:pRg st="8" end="8"/>
                                            </p:txEl>
                                          </p:spTgt>
                                        </p:tgtEl>
                                      </p:cBhvr>
                                      <p:to x="100000" y="100000"/>
                                    </p:animScale>
                                    <p:animScale>
                                      <p:cBhvr>
                                        <p:cTn id="56" dur="26">
                                          <p:stCondLst>
                                            <p:cond delay="1808"/>
                                          </p:stCondLst>
                                        </p:cTn>
                                        <p:tgtEl>
                                          <p:spTgt spid="3">
                                            <p:txEl>
                                              <p:pRg st="8" end="8"/>
                                            </p:txEl>
                                          </p:spTgt>
                                        </p:tgtEl>
                                      </p:cBhvr>
                                      <p:to x="100000" y="95000"/>
                                    </p:animScale>
                                    <p:animScale>
                                      <p:cBhvr>
                                        <p:cTn id="57"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1375</Words>
  <Application>Microsoft Office PowerPoint</Application>
  <PresentationFormat>Widescreen</PresentationFormat>
  <Paragraphs>178</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Avenir Next LT Pro Light</vt:lpstr>
      <vt:lpstr>Calibri</vt:lpstr>
      <vt:lpstr>Calibri Light</vt:lpstr>
      <vt:lpstr>Chiller</vt:lpstr>
      <vt:lpstr>Wingdings</vt:lpstr>
      <vt:lpstr>Office Theme</vt:lpstr>
      <vt:lpstr>PARALLEL UNIVERSE: We’re not in Kansas anymore, Toto </vt:lpstr>
      <vt:lpstr>PowerPoint Presentation</vt:lpstr>
      <vt:lpstr>The Logical Life     </vt:lpstr>
      <vt:lpstr>Disruption     </vt:lpstr>
      <vt:lpstr>No control over events that impact your life</vt:lpstr>
      <vt:lpstr>THE EVENT           </vt:lpstr>
      <vt:lpstr>1st Logical Thought: I can do  this!</vt:lpstr>
      <vt:lpstr>Parallel Universe: Not governed by logic</vt:lpstr>
      <vt:lpstr>The Logical Life</vt:lpstr>
      <vt:lpstr>Confidence crisis</vt:lpstr>
      <vt:lpstr>How to navigate and thrive in a parallel universe</vt:lpstr>
      <vt:lpstr>1. Join a job search team</vt:lpstr>
      <vt:lpstr>2. Create a routine</vt:lpstr>
      <vt:lpstr>3. Set reachable goals</vt:lpstr>
      <vt:lpstr>4. Join up! Speak up!</vt:lpstr>
      <vt:lpstr>5. Volunteer</vt:lpstr>
      <vt:lpstr>6. Talk to a smart person every day. Thom Singer</vt:lpstr>
      <vt:lpstr>7. Make time of unemployment most productive </vt:lpstr>
      <vt:lpstr>8. POSITIVELY REFRAME EVERYTHING</vt:lpstr>
      <vt:lpstr>9. Keep an open mind. Learn from everybody.</vt:lpstr>
      <vt:lpstr>Ultimately, you already have the power.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UNIVERSE: We’re not in Kansas anymore, Toto </dc:title>
  <dc:creator>Kathy Lansford</dc:creator>
  <cp:lastModifiedBy>Kathy Lansford</cp:lastModifiedBy>
  <cp:revision>70</cp:revision>
  <cp:lastPrinted>2021-06-07T03:44:09Z</cp:lastPrinted>
  <dcterms:created xsi:type="dcterms:W3CDTF">2021-06-06T05:19:25Z</dcterms:created>
  <dcterms:modified xsi:type="dcterms:W3CDTF">2021-06-07T10:18:14Z</dcterms:modified>
</cp:coreProperties>
</file>